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4" r:id="rId3"/>
  </p:sldMasterIdLst>
  <p:notesMasterIdLst>
    <p:notesMasterId r:id="rId58"/>
  </p:notesMasterIdLst>
  <p:sldIdLst>
    <p:sldId id="257" r:id="rId4"/>
    <p:sldId id="258" r:id="rId5"/>
    <p:sldId id="676" r:id="rId6"/>
    <p:sldId id="259" r:id="rId7"/>
    <p:sldId id="260" r:id="rId8"/>
    <p:sldId id="261" r:id="rId9"/>
    <p:sldId id="266" r:id="rId10"/>
    <p:sldId id="267" r:id="rId11"/>
    <p:sldId id="270" r:id="rId12"/>
    <p:sldId id="342" r:id="rId13"/>
    <p:sldId id="370" r:id="rId14"/>
    <p:sldId id="376" r:id="rId15"/>
    <p:sldId id="379" r:id="rId16"/>
    <p:sldId id="680" r:id="rId17"/>
    <p:sldId id="380" r:id="rId18"/>
    <p:sldId id="381" r:id="rId19"/>
    <p:sldId id="399" r:id="rId20"/>
    <p:sldId id="382" r:id="rId21"/>
    <p:sldId id="675" r:id="rId22"/>
    <p:sldId id="674" r:id="rId23"/>
    <p:sldId id="669" r:id="rId24"/>
    <p:sldId id="670" r:id="rId25"/>
    <p:sldId id="671" r:id="rId26"/>
    <p:sldId id="672" r:id="rId27"/>
    <p:sldId id="673" r:id="rId28"/>
    <p:sldId id="681" r:id="rId29"/>
    <p:sldId id="682" r:id="rId30"/>
    <p:sldId id="318" r:id="rId31"/>
    <p:sldId id="683" r:id="rId32"/>
    <p:sldId id="684" r:id="rId33"/>
    <p:sldId id="685" r:id="rId34"/>
    <p:sldId id="686" r:id="rId35"/>
    <p:sldId id="687" r:id="rId36"/>
    <p:sldId id="320" r:id="rId37"/>
    <p:sldId id="323" r:id="rId38"/>
    <p:sldId id="319" r:id="rId39"/>
    <p:sldId id="688" r:id="rId40"/>
    <p:sldId id="321" r:id="rId41"/>
    <p:sldId id="322" r:id="rId42"/>
    <p:sldId id="301" r:id="rId43"/>
    <p:sldId id="298" r:id="rId44"/>
    <p:sldId id="303" r:id="rId45"/>
    <p:sldId id="304" r:id="rId46"/>
    <p:sldId id="305" r:id="rId47"/>
    <p:sldId id="306" r:id="rId48"/>
    <p:sldId id="307" r:id="rId49"/>
    <p:sldId id="308" r:id="rId50"/>
    <p:sldId id="256" r:id="rId51"/>
    <p:sldId id="315" r:id="rId52"/>
    <p:sldId id="316" r:id="rId53"/>
    <p:sldId id="317" r:id="rId54"/>
    <p:sldId id="689" r:id="rId55"/>
    <p:sldId id="309" r:id="rId56"/>
    <p:sldId id="314" r:id="rId5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ambria Math" panose="02040503050406030204" pitchFamily="18" charset="0"/>
      <p:regular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Merriweather Sans" pitchFamily="2" charset="0"/>
      <p:regular r:id="rId71"/>
      <p:bold r:id="rId72"/>
      <p:italic r:id="rId73"/>
      <p:boldItalic r:id="rId74"/>
    </p:embeddedFont>
    <p:embeddedFont>
      <p:font typeface="Tenorite" panose="000005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4285F4"/>
    <a:srgbClr val="1F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9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8.fntdata"/><Relationship Id="rId7" Type="http://schemas.openxmlformats.org/officeDocument/2006/relationships/slide" Target="slides/slide4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9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1190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09/05/2023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21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81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47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081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8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64280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76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06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02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2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03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search/cs?searchtype=author&amp;query=Zou%2C+J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706"/>
            <a:ext cx="9144000" cy="378884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90837" y="3485252"/>
            <a:ext cx="8962326" cy="194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Accelerating Abnormal-Behavior Detection </a:t>
            </a:r>
            <a:br>
              <a:rPr lang="en-US" alt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in Surveillance Video</a:t>
            </a:r>
            <a:r>
              <a:rPr lang="zh-CN" sz="30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Deep Neural Networks &amp;Group Testing Methods</a:t>
            </a:r>
            <a:br>
              <a:rPr lang="zh-CN" b="1" dirty="0">
                <a:solidFill>
                  <a:schemeClr val="tx1"/>
                </a:solidFill>
                <a:latin typeface="+mj-lt"/>
              </a:rPr>
            </a:br>
            <a:endParaRPr sz="23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3000" dirty="0">
                    <a:solidFill>
                      <a:schemeClr val="tx1"/>
                    </a:solidFill>
                  </a:rPr>
                  <a:t>strategy to identify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i="1" dirty="0">
                    <a:solidFill>
                      <a:srgbClr val="C00000"/>
                    </a:solidFill>
                  </a:rPr>
                  <a:t>defective</a:t>
                </a:r>
                <a:r>
                  <a:rPr lang="en-US" sz="3000" dirty="0">
                    <a:solidFill>
                      <a:schemeClr val="tx1"/>
                    </a:solidFill>
                  </a:rPr>
                  <a:t> items from a pile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b="1" dirty="0">
                    <a:solidFill>
                      <a:srgbClr val="C00000"/>
                    </a:solidFill>
                  </a:rPr>
                  <a:t> elements </a:t>
                </a:r>
                <a:r>
                  <a:rPr lang="en-US" sz="3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  <a:blipFill>
                <a:blip r:embed="rId2"/>
                <a:stretch>
                  <a:fillRect l="-1938" t="-28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1249F5-823E-C749-A5C9-6C944AE996AB}"/>
              </a:ext>
            </a:extLst>
          </p:cNvPr>
          <p:cNvSpPr txBox="1"/>
          <p:nvPr/>
        </p:nvSpPr>
        <p:spPr>
          <a:xfrm>
            <a:off x="479777" y="2938381"/>
            <a:ext cx="837344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… by testing </a:t>
            </a:r>
            <a:r>
              <a:rPr lang="en-US" sz="30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groups</a:t>
            </a: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 of items rather than testing each one individually.</a:t>
            </a:r>
          </a:p>
          <a:p>
            <a:pPr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D9EE87-3791-6C33-CF67-79679E85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77" y="268263"/>
            <a:ext cx="7886700" cy="994200"/>
          </a:xfrm>
        </p:spPr>
        <p:txBody>
          <a:bodyPr/>
          <a:lstStyle/>
          <a:p>
            <a:r>
              <a:rPr lang="en-US" dirty="0"/>
              <a:t>What is Group testing?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40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A3D-8A9B-7642-8B0D-26AEA162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>
                <a:solidFill>
                  <a:schemeClr val="tx1"/>
                </a:solidFill>
              </a:rPr>
              <a:t>What is Group Testing</a:t>
            </a:r>
            <a:r>
              <a:rPr lang="en-IL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B59CB-9AF4-C849-ABB0-6CCEE54BD7CC}"/>
              </a:ext>
            </a:extLst>
          </p:cNvPr>
          <p:cNvSpPr txBox="1"/>
          <p:nvPr/>
        </p:nvSpPr>
        <p:spPr>
          <a:xfrm>
            <a:off x="4919512" y="2975464"/>
            <a:ext cx="3283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 group test 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result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positive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if there is at least one “red” (defective) item in this subset and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negative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otherwise.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ECD3A0-EFE6-A641-98F2-B9BCDEC4A210}"/>
              </a:ext>
            </a:extLst>
          </p:cNvPr>
          <p:cNvGrpSpPr/>
          <p:nvPr/>
        </p:nvGrpSpPr>
        <p:grpSpPr>
          <a:xfrm>
            <a:off x="852515" y="1406858"/>
            <a:ext cx="2033333" cy="1492395"/>
            <a:chOff x="1236960" y="2343241"/>
            <a:chExt cx="2711116" cy="1989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4186D-6A93-9342-AB45-2325AE56543F}"/>
                </a:ext>
              </a:extLst>
            </p:cNvPr>
            <p:cNvSpPr/>
            <p:nvPr/>
          </p:nvSpPr>
          <p:spPr>
            <a:xfrm>
              <a:off x="2642637" y="310253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2350C8-062A-B745-B1F3-B1B9EFB0AFC5}"/>
                </a:ext>
              </a:extLst>
            </p:cNvPr>
            <p:cNvSpPr/>
            <p:nvPr/>
          </p:nvSpPr>
          <p:spPr>
            <a:xfrm>
              <a:off x="2506279" y="3273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D14E93-605B-8945-8839-D6DE4EE2CE91}"/>
                </a:ext>
              </a:extLst>
            </p:cNvPr>
            <p:cNvSpPr/>
            <p:nvPr/>
          </p:nvSpPr>
          <p:spPr>
            <a:xfrm>
              <a:off x="3240206" y="269705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F6CBD-DB94-8D49-8AC3-6CFD716BE3E2}"/>
                </a:ext>
              </a:extLst>
            </p:cNvPr>
            <p:cNvSpPr/>
            <p:nvPr/>
          </p:nvSpPr>
          <p:spPr>
            <a:xfrm>
              <a:off x="1611932" y="2908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4684E3-0B43-E44A-848D-A6FDED3B0AE4}"/>
                </a:ext>
              </a:extLst>
            </p:cNvPr>
            <p:cNvSpPr/>
            <p:nvPr/>
          </p:nvSpPr>
          <p:spPr>
            <a:xfrm>
              <a:off x="2498258" y="3583799"/>
              <a:ext cx="136358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5D85E4-3B34-1442-884F-FB52D13251BB}"/>
                </a:ext>
              </a:extLst>
            </p:cNvPr>
            <p:cNvSpPr/>
            <p:nvPr/>
          </p:nvSpPr>
          <p:spPr>
            <a:xfrm>
              <a:off x="2778995" y="369208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/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  <a:defRPr/>
                  </a:pPr>
                  <a14:m>
                    <m:oMath xmlns:m="http://schemas.openxmlformats.org/officeDocument/2006/math">
                      <m:r>
                        <a:rPr lang="en-US" sz="1350" i="1" kern="1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lang="en-US" sz="1350" kern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  <a:cs typeface="+mn-cs"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blipFill>
                  <a:blip r:embed="rId2"/>
                  <a:stretch>
                    <a:fillRect t="-2000" r="-855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B39C5F-4144-E243-9628-DFA880CCBEE2}"/>
                </a:ext>
              </a:extLst>
            </p:cNvPr>
            <p:cNvSpPr/>
            <p:nvPr/>
          </p:nvSpPr>
          <p:spPr>
            <a:xfrm>
              <a:off x="1236960" y="2343241"/>
              <a:ext cx="2711116" cy="1556084"/>
            </a:xfrm>
            <a:prstGeom prst="ellipse">
              <a:avLst/>
            </a:prstGeom>
            <a:noFill/>
            <a:ln w="38100"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7F9AB6-597D-A6B5-562D-988B0787645E}"/>
                </a:ext>
              </a:extLst>
            </p:cNvPr>
            <p:cNvSpPr/>
            <p:nvPr/>
          </p:nvSpPr>
          <p:spPr>
            <a:xfrm>
              <a:off x="2137592" y="25727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670B2CF-91CD-40B9-09C5-1F01024882C8}"/>
                </a:ext>
              </a:extLst>
            </p:cNvPr>
            <p:cNvSpPr/>
            <p:nvPr/>
          </p:nvSpPr>
          <p:spPr>
            <a:xfrm>
              <a:off x="1979176" y="282339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BCCD70-6DFC-F2B9-EC6A-82AC4BC84063}"/>
                </a:ext>
              </a:extLst>
            </p:cNvPr>
            <p:cNvSpPr/>
            <p:nvPr/>
          </p:nvSpPr>
          <p:spPr>
            <a:xfrm>
              <a:off x="2581128" y="26643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BD90457-F487-6DB8-BB03-BCDC4E6DE963}"/>
                </a:ext>
              </a:extLst>
            </p:cNvPr>
            <p:cNvSpPr/>
            <p:nvPr/>
          </p:nvSpPr>
          <p:spPr>
            <a:xfrm>
              <a:off x="1728518" y="3189733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DB3CA7-7827-15E1-2BA1-07C5554A8440}"/>
                </a:ext>
              </a:extLst>
            </p:cNvPr>
            <p:cNvSpPr/>
            <p:nvPr/>
          </p:nvSpPr>
          <p:spPr>
            <a:xfrm>
              <a:off x="2179702" y="3280722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8EB555-BA82-3637-AC47-7D599C92BA53}"/>
                </a:ext>
              </a:extLst>
            </p:cNvPr>
            <p:cNvSpPr/>
            <p:nvPr/>
          </p:nvSpPr>
          <p:spPr>
            <a:xfrm>
              <a:off x="2853845" y="339915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AA5EB3-28B8-4CE6-9901-2CDC99F085D6}"/>
                </a:ext>
              </a:extLst>
            </p:cNvPr>
            <p:cNvSpPr/>
            <p:nvPr/>
          </p:nvSpPr>
          <p:spPr>
            <a:xfrm>
              <a:off x="3224449" y="35414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164F23-FC13-3C36-8E16-C98969D272F0}"/>
                </a:ext>
              </a:extLst>
            </p:cNvPr>
            <p:cNvSpPr/>
            <p:nvPr/>
          </p:nvSpPr>
          <p:spPr>
            <a:xfrm>
              <a:off x="3383234" y="296618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0B42B13-F24E-00F6-381B-E129856F84F9}"/>
                </a:ext>
              </a:extLst>
            </p:cNvPr>
            <p:cNvSpPr/>
            <p:nvPr/>
          </p:nvSpPr>
          <p:spPr>
            <a:xfrm>
              <a:off x="3579750" y="309673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A257A3-AA1C-EB35-A279-CE844E0C8753}"/>
                </a:ext>
              </a:extLst>
            </p:cNvPr>
            <p:cNvSpPr/>
            <p:nvPr/>
          </p:nvSpPr>
          <p:spPr>
            <a:xfrm>
              <a:off x="3114528" y="3020329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0D71580-1BB1-93D3-5423-0536C43E91F3}"/>
                </a:ext>
              </a:extLst>
            </p:cNvPr>
            <p:cNvSpPr/>
            <p:nvPr/>
          </p:nvSpPr>
          <p:spPr>
            <a:xfrm>
              <a:off x="2733528" y="28167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B29862-AD7A-0613-B24F-E95C86DA4E3E}"/>
                </a:ext>
              </a:extLst>
            </p:cNvPr>
            <p:cNvSpPr/>
            <p:nvPr/>
          </p:nvSpPr>
          <p:spPr>
            <a:xfrm>
              <a:off x="2263925" y="29626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A6380C-89E5-5440-0C66-9539E2481802}"/>
                </a:ext>
              </a:extLst>
            </p:cNvPr>
            <p:cNvSpPr/>
            <p:nvPr/>
          </p:nvSpPr>
          <p:spPr>
            <a:xfrm>
              <a:off x="1728237" y="346681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3D1BB3-EC74-2648-A0F0-DBB98D30A39A}"/>
              </a:ext>
            </a:extLst>
          </p:cNvPr>
          <p:cNvGrpSpPr/>
          <p:nvPr/>
        </p:nvGrpSpPr>
        <p:grpSpPr>
          <a:xfrm>
            <a:off x="1369203" y="1485157"/>
            <a:ext cx="1299069" cy="839495"/>
            <a:chOff x="1933457" y="2423519"/>
            <a:chExt cx="1732093" cy="11193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4FE844-3A2A-7E49-A940-1DCF49FC1FDF}"/>
                </a:ext>
              </a:extLst>
            </p:cNvPr>
            <p:cNvSpPr/>
            <p:nvPr/>
          </p:nvSpPr>
          <p:spPr>
            <a:xfrm flipH="1">
              <a:off x="1933457" y="2423519"/>
              <a:ext cx="525415" cy="1073319"/>
            </a:xfrm>
            <a:prstGeom prst="ellipse">
              <a:avLst/>
            </a:prstGeom>
            <a:noFill/>
            <a:ln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92C8440-C313-8D47-B3CD-DB3B5D1617A1}"/>
                </a:ext>
              </a:extLst>
            </p:cNvPr>
            <p:cNvSpPr/>
            <p:nvPr/>
          </p:nvSpPr>
          <p:spPr>
            <a:xfrm rot="18981279" flipH="1">
              <a:off x="3070030" y="2469527"/>
              <a:ext cx="595520" cy="10733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1EB14-2993-904C-B093-08305F4B6B9E}"/>
              </a:ext>
            </a:extLst>
          </p:cNvPr>
          <p:cNvGrpSpPr/>
          <p:nvPr/>
        </p:nvGrpSpPr>
        <p:grpSpPr>
          <a:xfrm>
            <a:off x="4948936" y="1685563"/>
            <a:ext cx="1154419" cy="1092995"/>
            <a:chOff x="6268589" y="2561118"/>
            <a:chExt cx="1539226" cy="1457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7B8176-C61D-B742-96A3-4689FF717BFB}"/>
                </a:ext>
              </a:extLst>
            </p:cNvPr>
            <p:cNvSpPr txBox="1"/>
            <p:nvPr/>
          </p:nvSpPr>
          <p:spPr>
            <a:xfrm>
              <a:off x="6268589" y="3618336"/>
              <a:ext cx="153922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YES (positive)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D9EBF9-F45B-B444-8845-172824652A12}"/>
                </a:ext>
              </a:extLst>
            </p:cNvPr>
            <p:cNvGrpSpPr/>
            <p:nvPr/>
          </p:nvGrpSpPr>
          <p:grpSpPr>
            <a:xfrm>
              <a:off x="6489560" y="2561118"/>
              <a:ext cx="645797" cy="1073319"/>
              <a:chOff x="8221478" y="3212557"/>
              <a:chExt cx="645797" cy="10733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EFF87EE-8BFE-B54E-9AD4-5E80DF2995DE}"/>
                  </a:ext>
                </a:extLst>
              </p:cNvPr>
              <p:cNvGrpSpPr/>
              <p:nvPr/>
            </p:nvGrpSpPr>
            <p:grpSpPr>
              <a:xfrm>
                <a:off x="8265696" y="3447631"/>
                <a:ext cx="601579" cy="526590"/>
                <a:chOff x="5117425" y="3976106"/>
                <a:chExt cx="601579" cy="52659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10F3D5B-669D-8042-AD6E-048F683E8836}"/>
                    </a:ext>
                  </a:extLst>
                </p:cNvPr>
                <p:cNvSpPr/>
                <p:nvPr/>
              </p:nvSpPr>
              <p:spPr>
                <a:xfrm>
                  <a:off x="5249773" y="3976106"/>
                  <a:ext cx="136358" cy="10828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95AA63-8620-D648-B724-5521544179F1}"/>
                    </a:ext>
                  </a:extLst>
                </p:cNvPr>
                <p:cNvSpPr/>
                <p:nvPr/>
              </p:nvSpPr>
              <p:spPr>
                <a:xfrm>
                  <a:off x="5386131" y="426386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43F3CAB-F6F4-8042-BC73-18E207DCEB76}"/>
                    </a:ext>
                  </a:extLst>
                </p:cNvPr>
                <p:cNvSpPr/>
                <p:nvPr/>
              </p:nvSpPr>
              <p:spPr>
                <a:xfrm>
                  <a:off x="5582646" y="4394412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C9AD708-3721-8C4C-A185-8E2B90C87FF8}"/>
                    </a:ext>
                  </a:extLst>
                </p:cNvPr>
                <p:cNvSpPr/>
                <p:nvPr/>
              </p:nvSpPr>
              <p:spPr>
                <a:xfrm>
                  <a:off x="5117425" y="4318007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58A0F-5DE2-394D-BBCE-CD3B2E97ACAE}"/>
                  </a:ext>
                </a:extLst>
              </p:cNvPr>
              <p:cNvSpPr/>
              <p:nvPr/>
            </p:nvSpPr>
            <p:spPr>
              <a:xfrm rot="18981279" flipH="1">
                <a:off x="8221478" y="3212557"/>
                <a:ext cx="595520" cy="1073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BCAB41-2C8A-1D47-A960-6EE97FFA14F0}"/>
              </a:ext>
            </a:extLst>
          </p:cNvPr>
          <p:cNvGrpSpPr/>
          <p:nvPr/>
        </p:nvGrpSpPr>
        <p:grpSpPr>
          <a:xfrm>
            <a:off x="6665880" y="1589329"/>
            <a:ext cx="1173976" cy="1234881"/>
            <a:chOff x="8996973" y="2597711"/>
            <a:chExt cx="1565301" cy="1646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95BD2-3C27-FD49-A96E-825456899511}"/>
                </a:ext>
              </a:extLst>
            </p:cNvPr>
            <p:cNvSpPr txBox="1"/>
            <p:nvPr/>
          </p:nvSpPr>
          <p:spPr>
            <a:xfrm>
              <a:off x="8996973" y="3844109"/>
              <a:ext cx="15653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NO (negative)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4333BE-1C60-BC45-8B20-B5589340037F}"/>
                </a:ext>
              </a:extLst>
            </p:cNvPr>
            <p:cNvGrpSpPr/>
            <p:nvPr/>
          </p:nvGrpSpPr>
          <p:grpSpPr>
            <a:xfrm>
              <a:off x="9505815" y="2597711"/>
              <a:ext cx="464249" cy="1073319"/>
              <a:chOff x="8234098" y="5309254"/>
              <a:chExt cx="464249" cy="10733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45E2836-5FB1-3549-885D-B6A010C11151}"/>
                  </a:ext>
                </a:extLst>
              </p:cNvPr>
              <p:cNvGrpSpPr/>
              <p:nvPr/>
            </p:nvGrpSpPr>
            <p:grpSpPr>
              <a:xfrm>
                <a:off x="8250534" y="5416342"/>
                <a:ext cx="421106" cy="816269"/>
                <a:chOff x="8753008" y="4125620"/>
                <a:chExt cx="421106" cy="81626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B6731FA-69AF-7743-9268-6A97AD32C6C4}"/>
                    </a:ext>
                  </a:extLst>
                </p:cNvPr>
                <p:cNvSpPr/>
                <p:nvPr/>
              </p:nvSpPr>
              <p:spPr>
                <a:xfrm>
                  <a:off x="8911424" y="41256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FBB63-1B9B-9244-96FB-3118CF44B58F}"/>
                    </a:ext>
                  </a:extLst>
                </p:cNvPr>
                <p:cNvSpPr/>
                <p:nvPr/>
              </p:nvSpPr>
              <p:spPr>
                <a:xfrm>
                  <a:off x="8753008" y="4376278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0E9DC45-18D2-0644-8C7B-334C66B6301A}"/>
                    </a:ext>
                  </a:extLst>
                </p:cNvPr>
                <p:cNvSpPr/>
                <p:nvPr/>
              </p:nvSpPr>
              <p:spPr>
                <a:xfrm>
                  <a:off x="8953534" y="483360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966ACB6-0380-B841-B9D6-9DCA9F150A35}"/>
                    </a:ext>
                  </a:extLst>
                </p:cNvPr>
                <p:cNvSpPr/>
                <p:nvPr/>
              </p:nvSpPr>
              <p:spPr>
                <a:xfrm>
                  <a:off x="9037756" y="45155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EFC9CDE-E42E-B04B-A211-623F62892DB9}"/>
                  </a:ext>
                </a:extLst>
              </p:cNvPr>
              <p:cNvSpPr/>
              <p:nvPr/>
            </p:nvSpPr>
            <p:spPr>
              <a:xfrm flipH="1">
                <a:off x="8234098" y="5309254"/>
                <a:ext cx="464249" cy="1073319"/>
              </a:xfrm>
              <a:prstGeom prst="ellipse">
                <a:avLst/>
              </a:prstGeom>
              <a:noFill/>
              <a:ln>
                <a:solidFill>
                  <a:srgbClr val="1F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7210E13-ABCB-D344-B3EB-945544C28E59}"/>
              </a:ext>
            </a:extLst>
          </p:cNvPr>
          <p:cNvSpPr txBox="1"/>
          <p:nvPr/>
        </p:nvSpPr>
        <p:spPr>
          <a:xfrm>
            <a:off x="688790" y="3001152"/>
            <a:ext cx="2423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 test</a:t>
            </a:r>
            <a:r>
              <a:rPr lang="en-US" sz="1500" b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is 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subset of elements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form the pile.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C6EF53-DCBA-ECD7-22CF-630FC890FD6C}"/>
              </a:ext>
            </a:extLst>
          </p:cNvPr>
          <p:cNvSpPr/>
          <p:nvPr/>
        </p:nvSpPr>
        <p:spPr>
          <a:xfrm>
            <a:off x="1272107" y="4177065"/>
            <a:ext cx="5985710" cy="530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</a:rPr>
              <a:t>Target: identify the set of defective items using minimum number of group tests</a:t>
            </a:r>
          </a:p>
        </p:txBody>
      </p:sp>
    </p:spTree>
    <p:extLst>
      <p:ext uri="{BB962C8B-B14F-4D97-AF65-F5344CB8AC3E}">
        <p14:creationId xmlns:p14="http://schemas.microsoft.com/office/powerpoint/2010/main" val="13473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6" grpId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King of a small country invites </a:t>
            </a:r>
            <a:r>
              <a:rPr lang="en-GB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senators to his annual party.</a:t>
            </a:r>
          </a:p>
          <a:p>
            <a:pPr marL="139700" indent="0">
              <a:buNone/>
            </a:pPr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73" y="1566173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336030" y="2396631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02" y="4448187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447984" y="2156383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412C09E-6F78-161A-6B15-65602BD14DBE}"/>
              </a:ext>
            </a:extLst>
          </p:cNvPr>
          <p:cNvGrpSpPr/>
          <p:nvPr/>
        </p:nvGrpSpPr>
        <p:grpSpPr>
          <a:xfrm>
            <a:off x="651107" y="423720"/>
            <a:ext cx="7443450" cy="590218"/>
            <a:chOff x="868143" y="564959"/>
            <a:chExt cx="9924600" cy="7869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CDC109-93DB-8DCE-3C45-06C8CA555AEF}"/>
                </a:ext>
              </a:extLst>
            </p:cNvPr>
            <p:cNvGrpSpPr/>
            <p:nvPr/>
          </p:nvGrpSpPr>
          <p:grpSpPr>
            <a:xfrm>
              <a:off x="868143" y="564967"/>
              <a:ext cx="1800727" cy="786949"/>
              <a:chOff x="929558" y="4133967"/>
              <a:chExt cx="1800727" cy="7869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580955-AEE2-9C06-690C-48B1A6FA7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CF164A-CB7F-F6CD-3355-E2B566FA9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8212525-D8BF-87AE-F907-BD8D3725C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D3A7DD-30EE-2234-A1BA-18C9DEC2C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E73397-4D01-B6FB-E6D2-053B3370E5E0}"/>
                </a:ext>
              </a:extLst>
            </p:cNvPr>
            <p:cNvGrpSpPr/>
            <p:nvPr/>
          </p:nvGrpSpPr>
          <p:grpSpPr>
            <a:xfrm>
              <a:off x="2214797" y="564959"/>
              <a:ext cx="7209317" cy="786957"/>
              <a:chOff x="2214797" y="564959"/>
              <a:chExt cx="7209317" cy="7869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0506BD-366C-F035-46C6-4B5E6667BD1E}"/>
                  </a:ext>
                </a:extLst>
              </p:cNvPr>
              <p:cNvGrpSpPr/>
              <p:nvPr/>
            </p:nvGrpSpPr>
            <p:grpSpPr>
              <a:xfrm>
                <a:off x="2214797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02B84A6-95EE-7C28-D5CC-BFD74B726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3ABCB79-7082-1093-F8FC-462373A42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9F852D2-2A03-BFBD-472A-3F45B7DBE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3115BF9-B6CF-4863-20CF-4F4B8108C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59C433B-4378-BA98-AC87-DFEDF90F9BA1}"/>
                  </a:ext>
                </a:extLst>
              </p:cNvPr>
              <p:cNvGrpSpPr/>
              <p:nvPr/>
            </p:nvGrpSpPr>
            <p:grpSpPr>
              <a:xfrm>
                <a:off x="3546293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68F706E-7BFC-F283-543E-24DFA8012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0011AC1-F5AA-8342-6A7D-04A03C883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8840D49-EEB0-9BD9-08F2-ED434C40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8B429AE-0AF0-60BF-3828-CED850524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7449BBD-AF0B-D71F-D29D-39205B6C3F7A}"/>
                  </a:ext>
                </a:extLst>
              </p:cNvPr>
              <p:cNvGrpSpPr/>
              <p:nvPr/>
            </p:nvGrpSpPr>
            <p:grpSpPr>
              <a:xfrm>
                <a:off x="4892947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C7FD88-E0E3-F8C6-5357-99BE7B3F5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B3CCB57-834A-3DD6-2536-568085391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E0B7871-E77B-A6A5-5F6D-6C4FCBE9B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A0A5082-CD1A-E011-5D0B-98E359F59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E54E54A-8065-CCF0-7076-4C73D5A39AEB}"/>
                  </a:ext>
                </a:extLst>
              </p:cNvPr>
              <p:cNvGrpSpPr/>
              <p:nvPr/>
            </p:nvGrpSpPr>
            <p:grpSpPr>
              <a:xfrm>
                <a:off x="6254759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632ECBA-ED1D-C5C1-A21F-201A11739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90E0C5E-59A2-0A7D-2615-F9A63EE23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A988ED4-1D5B-5B9C-849D-B26D9401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254CAFC-206E-416C-9D44-389F13B91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CEFF5F-A415-0539-96EB-63CC4D5DDB2E}"/>
                  </a:ext>
                </a:extLst>
              </p:cNvPr>
              <p:cNvGrpSpPr/>
              <p:nvPr/>
            </p:nvGrpSpPr>
            <p:grpSpPr>
              <a:xfrm>
                <a:off x="7623387" y="564959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F30DA4A-50DC-C291-7A47-BC9B6205F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61A1642-82CD-AC80-C6E5-5E2D108DC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1D4038B-F164-6881-4A59-84087573A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E9DDD41-689F-2632-5E7B-92E53C83B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0AD7AE-E788-D801-814F-D646BB4BCB35}"/>
                </a:ext>
              </a:extLst>
            </p:cNvPr>
            <p:cNvGrpSpPr/>
            <p:nvPr/>
          </p:nvGrpSpPr>
          <p:grpSpPr>
            <a:xfrm>
              <a:off x="8992016" y="564961"/>
              <a:ext cx="1800727" cy="786949"/>
              <a:chOff x="929558" y="4133967"/>
              <a:chExt cx="1800727" cy="78694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2039E9E-B519-908F-BA21-6DA56937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A1DBCCF-47D6-3F3E-7B17-FAA02246C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63AE70-8B63-5F76-BDA3-53F651E04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D32EA6-AFCA-5006-9541-5E1661DBE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1102A6-8B61-4314-9E2D-D0915E9D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35" y="617312"/>
            <a:ext cx="203024" cy="2030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39092A-6352-605C-5650-F8B89D2D0DC8}"/>
              </a:ext>
            </a:extLst>
          </p:cNvPr>
          <p:cNvSpPr/>
          <p:nvPr/>
        </p:nvSpPr>
        <p:spPr>
          <a:xfrm>
            <a:off x="794085" y="423417"/>
            <a:ext cx="3546308" cy="590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24845DC-A20F-2D6B-BC8F-DB879C59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44" y="1199036"/>
            <a:ext cx="471742" cy="47174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AA294A-C050-1351-BBDA-7D82C5CC1F4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312910" y="2569366"/>
            <a:ext cx="938229" cy="85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C74452-924C-C830-980C-3714259E6DE4}"/>
              </a:ext>
            </a:extLst>
          </p:cNvPr>
          <p:cNvSpPr txBox="1"/>
          <p:nvPr/>
        </p:nvSpPr>
        <p:spPr>
          <a:xfrm>
            <a:off x="2192047" y="2267367"/>
            <a:ext cx="910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Poisoned?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CB9BB6-D211-549C-45F6-019E0F55959B}"/>
              </a:ext>
            </a:extLst>
          </p:cNvPr>
          <p:cNvSpPr txBox="1"/>
          <p:nvPr/>
        </p:nvSpPr>
        <p:spPr>
          <a:xfrm>
            <a:off x="1443292" y="2748291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Yes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D395935-B366-60E8-1082-359810B98A1A}"/>
              </a:ext>
            </a:extLst>
          </p:cNvPr>
          <p:cNvSpPr/>
          <p:nvPr/>
        </p:nvSpPr>
        <p:spPr>
          <a:xfrm>
            <a:off x="374512" y="3428841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left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98819-D8E1-AEA7-43C5-63753844A29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2893175" y="2569365"/>
            <a:ext cx="953173" cy="87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858862-4785-9503-3DA2-59D4BDB5AF56}"/>
              </a:ext>
            </a:extLst>
          </p:cNvPr>
          <p:cNvSpPr txBox="1"/>
          <p:nvPr/>
        </p:nvSpPr>
        <p:spPr>
          <a:xfrm>
            <a:off x="3454136" y="2757230"/>
            <a:ext cx="388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4A8B84D-FD28-0D2E-3789-13339D0482DB}"/>
              </a:ext>
            </a:extLst>
          </p:cNvPr>
          <p:cNvSpPr/>
          <p:nvPr/>
        </p:nvSpPr>
        <p:spPr>
          <a:xfrm>
            <a:off x="2907949" y="3446720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right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32868B2-6776-273B-68ED-76CC3D25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3" y="1925811"/>
            <a:ext cx="422347" cy="422347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E30E63C5-EA3A-9A43-CA0D-A6D38DA5D77C}"/>
              </a:ext>
            </a:extLst>
          </p:cNvPr>
          <p:cNvSpPr/>
          <p:nvPr/>
        </p:nvSpPr>
        <p:spPr>
          <a:xfrm>
            <a:off x="5116429" y="1236245"/>
            <a:ext cx="181226" cy="2855996"/>
          </a:xfrm>
          <a:prstGeom prst="rightBrace">
            <a:avLst>
              <a:gd name="adj1" fmla="val 251919"/>
              <a:gd name="adj2" fmla="val 454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latin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5765B0-51F4-AEBB-CF41-0DC70D5A8DE2}"/>
              </a:ext>
            </a:extLst>
          </p:cNvPr>
          <p:cNvSpPr txBox="1"/>
          <p:nvPr/>
        </p:nvSpPr>
        <p:spPr>
          <a:xfrm>
            <a:off x="6131723" y="2209659"/>
            <a:ext cx="1159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GB" sz="21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24 hours</a:t>
            </a:r>
            <a:endParaRPr lang="en-IL" sz="21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/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 trials = 10 days we can identify the poisoned bottle</a:t>
                </a:r>
                <a:endParaRPr lang="en-IL" sz="20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  <a:blipFill>
                <a:blip r:embed="rId6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6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/>
      <p:bldP spid="70" grpId="0"/>
      <p:bldP spid="71" grpId="0" animBg="1"/>
      <p:bldP spid="73" grpId="0"/>
      <p:bldP spid="74" grpId="0" animBg="1"/>
      <p:bldP spid="83" grpId="0" animBg="1"/>
      <p:bldP spid="84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King of a small country invites 1000 senators to his annual party.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</a:t>
            </a:r>
            <a:endParaRPr lang="en-GB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  <a:p>
            <a:endParaRPr lang="en-GB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</a:rPr>
              <a:t>The King wants to continue with the festivities using the wine bottles within 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</a:rPr>
              <a:t>24 hours.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04" y="900915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429898" y="1686434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83" y="2998118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228650" y="1804363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 now?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475651" y="1509784"/>
            <a:ext cx="350912" cy="2709201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48922"/>
              </p:ext>
            </p:extLst>
          </p:nvPr>
        </p:nvGraphicFramePr>
        <p:xfrm>
          <a:off x="907968" y="1013921"/>
          <a:ext cx="7121136" cy="3185160"/>
        </p:xfrm>
        <a:graphic>
          <a:graphicData uri="http://schemas.openxmlformats.org/drawingml/2006/table">
            <a:tbl>
              <a:tblPr firstRow="1" bandRow="1"/>
              <a:tblGrid>
                <a:gridCol w="1186856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324713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5266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315830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3141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336168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1757608">
                  <a:extLst>
                    <a:ext uri="{9D8B030D-6E8A-4147-A177-3AD203B41FA5}">
                      <a16:colId xmlns:a16="http://schemas.microsoft.com/office/drawing/2014/main" val="4106192302"/>
                    </a:ext>
                  </a:extLst>
                </a:gridCol>
                <a:gridCol w="616104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1C5E593-2B32-E92C-88E1-DB214130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0" y="500805"/>
            <a:ext cx="534487" cy="5131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6A8462-BF3C-BDE9-D982-E1D095AA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9" y="500805"/>
            <a:ext cx="534487" cy="5131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A1F2AC5-D5F4-4789-2708-B97D3043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9" y="500805"/>
            <a:ext cx="534487" cy="5131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668135-D0CA-3544-BFF1-E4F14A70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0" y="489215"/>
            <a:ext cx="534487" cy="5131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9BC67F-1125-DC93-3693-754F2BDA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8" y="500805"/>
            <a:ext cx="534487" cy="5131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E23275-322C-5B6D-7228-57E44289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32" y="489215"/>
            <a:ext cx="534487" cy="5131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39C0F8-29EA-29A1-E8AA-8ADFAB8E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78" y="489215"/>
            <a:ext cx="534487" cy="5131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4D7B87-EF51-6189-D661-A2697C53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489215"/>
            <a:ext cx="534487" cy="5131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225CDF4-634A-3D79-4029-F8C29175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0" y="471870"/>
            <a:ext cx="534487" cy="5131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1AEFC5-9C18-3FBC-6BD9-82A44739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6" y="471870"/>
            <a:ext cx="534487" cy="5131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3EAAAB1-9D34-EB21-87F8-8B9BA94BB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9" y="471870"/>
            <a:ext cx="534487" cy="5131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4388A66-3F66-627C-7F54-7390FC6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08" y="507262"/>
            <a:ext cx="534487" cy="5131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9" y="268846"/>
            <a:ext cx="203024" cy="203024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E7430F6-A8C9-71DD-8BFD-3A42ED8360E1}"/>
              </a:ext>
            </a:extLst>
          </p:cNvPr>
          <p:cNvSpPr/>
          <p:nvPr/>
        </p:nvSpPr>
        <p:spPr>
          <a:xfrm>
            <a:off x="4650942" y="1421626"/>
            <a:ext cx="320341" cy="2773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/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solidFill>
                <a:srgbClr val="C00000">
                  <a:alpha val="36078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Column number in binary</a:t>
                </a:r>
              </a:p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columns we need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rows</a:t>
                </a:r>
                <a:endParaRPr lang="en-IL" sz="13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D1C5B3-DF6C-A094-D767-3D49F1A67FD0}"/>
              </a:ext>
            </a:extLst>
          </p:cNvPr>
          <p:cNvSpPr/>
          <p:nvPr/>
        </p:nvSpPr>
        <p:spPr>
          <a:xfrm>
            <a:off x="2069057" y="3369838"/>
            <a:ext cx="5901489" cy="2496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DA478066-1675-84A3-BDA5-A69FAA077DCA}"/>
              </a:ext>
            </a:extLst>
          </p:cNvPr>
          <p:cNvSpPr/>
          <p:nvPr/>
        </p:nvSpPr>
        <p:spPr>
          <a:xfrm>
            <a:off x="5717476" y="4309328"/>
            <a:ext cx="3106183" cy="805886"/>
          </a:xfrm>
          <a:prstGeom prst="wedgeRoundRectCallout">
            <a:avLst>
              <a:gd name="adj1" fmla="val -51425"/>
              <a:gd name="adj2" fmla="val -156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Each row indicates a mixture  (A single cocktail)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1 – used in the cocktail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0- not used in the cocktail</a:t>
            </a:r>
            <a:endParaRPr lang="en-IL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3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6724271" y="1138823"/>
            <a:ext cx="421121" cy="2811086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1858"/>
              </p:ext>
            </p:extLst>
          </p:nvPr>
        </p:nvGraphicFramePr>
        <p:xfrm>
          <a:off x="167746" y="761995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F18D5DA-3C76-BDE4-4D04-F590DA97657A}"/>
              </a:ext>
            </a:extLst>
          </p:cNvPr>
          <p:cNvGrpSpPr/>
          <p:nvPr/>
        </p:nvGrpSpPr>
        <p:grpSpPr>
          <a:xfrm>
            <a:off x="4814828" y="1225531"/>
            <a:ext cx="254867" cy="2787946"/>
            <a:chOff x="8321523" y="1779631"/>
            <a:chExt cx="372642" cy="372940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61053F-7611-1085-F3D3-44C2B88B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23" y="1779631"/>
              <a:ext cx="337249" cy="33724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FF31A07-6332-01B5-7656-AC8897D3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174573"/>
              <a:ext cx="332874" cy="3328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9E8469F-CDB8-E2C4-7417-CD4AC835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531718"/>
              <a:ext cx="332874" cy="33287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4090F11-7258-BAE8-E374-FD50750C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2905835"/>
              <a:ext cx="332874" cy="33287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5F3CE76-20A2-BB72-D359-C8E2AC53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3262980"/>
              <a:ext cx="332874" cy="33287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0C5B977-9060-5C03-1CCE-B511FFDE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282" y="3660890"/>
              <a:ext cx="333352" cy="33335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3051B53-97E0-E436-6DE2-61ACA510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053752"/>
              <a:ext cx="332874" cy="33287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FD94880-B873-855B-84E3-29FDD867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291" y="4438066"/>
              <a:ext cx="332874" cy="33287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2E00567-DD21-9CF3-E63F-3283F794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802705"/>
              <a:ext cx="332874" cy="3328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84584C6-48BF-BFC7-0257-98160B55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5176166"/>
              <a:ext cx="332874" cy="33287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50" y="660483"/>
            <a:ext cx="203024" cy="20302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5142443-63CF-5817-2ED7-C1B53B6E0BE7}"/>
              </a:ext>
            </a:extLst>
          </p:cNvPr>
          <p:cNvSpPr/>
          <p:nvPr/>
        </p:nvSpPr>
        <p:spPr>
          <a:xfrm>
            <a:off x="2231409" y="4261515"/>
            <a:ext cx="2872579" cy="718213"/>
          </a:xfrm>
          <a:prstGeom prst="wedgeRoundRectCallout">
            <a:avLst>
              <a:gd name="adj1" fmla="val 48700"/>
              <a:gd name="adj2" fmla="val -824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Poisonous cocktails are the ones who has samples from bottle no. 5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F4A8-89DF-74E1-F105-198CC015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49" y="3216883"/>
            <a:ext cx="203024" cy="20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04678-BF42-9975-80B6-7BAE92FE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37" y="3744131"/>
            <a:ext cx="203024" cy="20302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B32731-4BE3-7B7D-A225-9A6B981C15B1}"/>
              </a:ext>
            </a:extLst>
          </p:cNvPr>
          <p:cNvSpPr/>
          <p:nvPr/>
        </p:nvSpPr>
        <p:spPr>
          <a:xfrm>
            <a:off x="2372914" y="3112280"/>
            <a:ext cx="258355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D560EA-D137-C152-E78B-5A323F8ADEBC}"/>
              </a:ext>
            </a:extLst>
          </p:cNvPr>
          <p:cNvSpPr/>
          <p:nvPr/>
        </p:nvSpPr>
        <p:spPr>
          <a:xfrm>
            <a:off x="2372914" y="3681538"/>
            <a:ext cx="258354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823CE-4813-156A-6C3E-E1343A3B0487}"/>
              </a:ext>
            </a:extLst>
          </p:cNvPr>
          <p:cNvSpPr/>
          <p:nvPr/>
        </p:nvSpPr>
        <p:spPr>
          <a:xfrm>
            <a:off x="6737755" y="3112280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378315-14A4-6872-030E-FC71D478083D}"/>
              </a:ext>
            </a:extLst>
          </p:cNvPr>
          <p:cNvSpPr/>
          <p:nvPr/>
        </p:nvSpPr>
        <p:spPr>
          <a:xfrm>
            <a:off x="6733979" y="3701832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43675"/>
              </p:ext>
            </p:extLst>
          </p:nvPr>
        </p:nvGraphicFramePr>
        <p:xfrm>
          <a:off x="7411187" y="1061341"/>
          <a:ext cx="372825" cy="2974670"/>
        </p:xfrm>
        <a:graphic>
          <a:graphicData uri="http://schemas.openxmlformats.org/drawingml/2006/table">
            <a:tbl>
              <a:tblPr firstRow="1" bandRow="1"/>
              <a:tblGrid>
                <a:gridCol w="372825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B0AF31-709C-9804-7791-4B32EA7ABA4D}"/>
              </a:ext>
            </a:extLst>
          </p:cNvPr>
          <p:cNvSpPr/>
          <p:nvPr/>
        </p:nvSpPr>
        <p:spPr>
          <a:xfrm>
            <a:off x="5522073" y="2288863"/>
            <a:ext cx="1028700" cy="464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After 24h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DFA237D-0138-7CBE-D82C-E5F302E6FA88}"/>
              </a:ext>
            </a:extLst>
          </p:cNvPr>
          <p:cNvSpPr/>
          <p:nvPr/>
        </p:nvSpPr>
        <p:spPr>
          <a:xfrm>
            <a:off x="5668147" y="4383780"/>
            <a:ext cx="1929452" cy="610954"/>
          </a:xfrm>
          <a:prstGeom prst="wedgeRoundRectCallout">
            <a:avLst>
              <a:gd name="adj1" fmla="val 48491"/>
              <a:gd name="adj2" fmla="val -1068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Define: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Poisoned = 1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Healthy = 0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2E53B6-4496-F5C0-BDB8-D4009055FBB4}"/>
              </a:ext>
            </a:extLst>
          </p:cNvPr>
          <p:cNvSpPr/>
          <p:nvPr/>
        </p:nvSpPr>
        <p:spPr>
          <a:xfrm>
            <a:off x="2364804" y="1185577"/>
            <a:ext cx="258355" cy="2726198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F767A6-4C80-4554-EF9A-718BCD6F57F0}"/>
              </a:ext>
            </a:extLst>
          </p:cNvPr>
          <p:cNvSpPr/>
          <p:nvPr/>
        </p:nvSpPr>
        <p:spPr>
          <a:xfrm>
            <a:off x="7428959" y="1053353"/>
            <a:ext cx="365497" cy="2960124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E451266-C555-752E-E923-96A1EA006AFC}"/>
              </a:ext>
            </a:extLst>
          </p:cNvPr>
          <p:cNvSpPr/>
          <p:nvPr/>
        </p:nvSpPr>
        <p:spPr>
          <a:xfrm>
            <a:off x="7226490" y="148767"/>
            <a:ext cx="1847566" cy="818518"/>
          </a:xfrm>
          <a:prstGeom prst="wedgeRoundRectCallout">
            <a:avLst>
              <a:gd name="adj1" fmla="val -36177"/>
              <a:gd name="adj2" fmla="val 5680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Results vectors =  binary code of the poisoned bottle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2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/>
        </p:nvGraphicFramePr>
        <p:xfrm>
          <a:off x="190048" y="1430792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Bottle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1000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#10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/>
        </p:nvGraphicFramePr>
        <p:xfrm>
          <a:off x="4904638" y="1917051"/>
          <a:ext cx="219596" cy="2775102"/>
        </p:xfrm>
        <a:graphic>
          <a:graphicData uri="http://schemas.openxmlformats.org/drawingml/2006/table">
            <a:tbl>
              <a:tblPr firstRow="1" bandRow="1"/>
              <a:tblGrid>
                <a:gridCol w="219596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F11AAB-E606-286A-960F-99CD3A58D064}"/>
              </a:ext>
            </a:extLst>
          </p:cNvPr>
          <p:cNvSpPr/>
          <p:nvPr/>
        </p:nvSpPr>
        <p:spPr>
          <a:xfrm>
            <a:off x="5503545" y="1355873"/>
            <a:ext cx="3399397" cy="1549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What makes this solution work?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Is this the only way to design the cocktails?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Does the solution work if we only had 9 prisoners?</a:t>
            </a:r>
            <a:endParaRPr lang="en-IL" sz="15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7D6AA2-B17A-FEE2-378C-BBC8B125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862EB3-2DFD-B73F-5195-3C7C172E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89" y="1329280"/>
            <a:ext cx="203024" cy="2030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5431F2-1CEE-A28E-A5ED-D032B6F71408}"/>
              </a:ext>
            </a:extLst>
          </p:cNvPr>
          <p:cNvSpPr/>
          <p:nvPr/>
        </p:nvSpPr>
        <p:spPr>
          <a:xfrm>
            <a:off x="2940735" y="4095473"/>
            <a:ext cx="230933" cy="2437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  <a:endParaRPr lang="en-IL" sz="105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1F489A6-5700-DA0D-357C-58F1B544F93B}"/>
              </a:ext>
            </a:extLst>
          </p:cNvPr>
          <p:cNvSpPr/>
          <p:nvPr/>
        </p:nvSpPr>
        <p:spPr>
          <a:xfrm>
            <a:off x="6104187" y="3689718"/>
            <a:ext cx="1983719" cy="799156"/>
          </a:xfrm>
          <a:prstGeom prst="wedgeRoundRectCallout">
            <a:avLst>
              <a:gd name="adj1" fmla="val -199119"/>
              <a:gd name="adj2" fmla="val 334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Can we still distinguish between bottle #5 and #7? 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358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33" y="10812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far …</a:t>
            </a:r>
            <a:endParaRPr lang="en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have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items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Among which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defective item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Target: Identify the defective item (sick soldier, poisoned bottle)</a:t>
                </a:r>
              </a:p>
            </p:txBody>
          </p:sp>
        </mc:Choice>
        <mc:Fallback xmlns="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73E8B48-43B7-9B88-91CF-BA922E2B35A6}"/>
              </a:ext>
            </a:extLst>
          </p:cNvPr>
          <p:cNvSpPr/>
          <p:nvPr/>
        </p:nvSpPr>
        <p:spPr>
          <a:xfrm>
            <a:off x="712944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2D8E6-14BB-1ECE-E336-3FA060B76B8E}"/>
              </a:ext>
            </a:extLst>
          </p:cNvPr>
          <p:cNvSpPr/>
          <p:nvPr/>
        </p:nvSpPr>
        <p:spPr>
          <a:xfrm>
            <a:off x="1027966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D4861-C611-B9E9-8FB2-3F37E29B65D0}"/>
              </a:ext>
            </a:extLst>
          </p:cNvPr>
          <p:cNvSpPr/>
          <p:nvPr/>
        </p:nvSpPr>
        <p:spPr>
          <a:xfrm>
            <a:off x="1348565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481BC-4426-E609-B9EC-8A4CECF9BC7F}"/>
              </a:ext>
            </a:extLst>
          </p:cNvPr>
          <p:cNvSpPr/>
          <p:nvPr/>
        </p:nvSpPr>
        <p:spPr>
          <a:xfrm>
            <a:off x="166358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E33D-404F-3B82-BE01-708CEFD76C35}"/>
              </a:ext>
            </a:extLst>
          </p:cNvPr>
          <p:cNvSpPr/>
          <p:nvPr/>
        </p:nvSpPr>
        <p:spPr>
          <a:xfrm>
            <a:off x="200369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869C-E56B-488E-9CAF-4FF95855DD0D}"/>
              </a:ext>
            </a:extLst>
          </p:cNvPr>
          <p:cNvSpPr/>
          <p:nvPr/>
        </p:nvSpPr>
        <p:spPr>
          <a:xfrm>
            <a:off x="231872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C81DD-30F4-7D80-FA62-2ECAE7982613}"/>
              </a:ext>
            </a:extLst>
          </p:cNvPr>
          <p:cNvSpPr/>
          <p:nvPr/>
        </p:nvSpPr>
        <p:spPr>
          <a:xfrm>
            <a:off x="263931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E09B7-64BF-E85C-3CDB-BAC7DF440019}"/>
              </a:ext>
            </a:extLst>
          </p:cNvPr>
          <p:cNvSpPr/>
          <p:nvPr/>
        </p:nvSpPr>
        <p:spPr>
          <a:xfrm>
            <a:off x="295434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F87753-97E6-F7E2-7B35-D88F0BAA6D1E}"/>
              </a:ext>
            </a:extLst>
          </p:cNvPr>
          <p:cNvSpPr/>
          <p:nvPr/>
        </p:nvSpPr>
        <p:spPr>
          <a:xfrm>
            <a:off x="332511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A6342-0936-9666-7103-398D2C971F63}"/>
              </a:ext>
            </a:extLst>
          </p:cNvPr>
          <p:cNvSpPr/>
          <p:nvPr/>
        </p:nvSpPr>
        <p:spPr>
          <a:xfrm>
            <a:off x="364013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04CF7B-D2A4-D2E3-8D18-E7CBA1C1F411}"/>
              </a:ext>
            </a:extLst>
          </p:cNvPr>
          <p:cNvSpPr/>
          <p:nvPr/>
        </p:nvSpPr>
        <p:spPr>
          <a:xfrm>
            <a:off x="396073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EF2C-E358-157D-4EF8-27A435A84EA0}"/>
              </a:ext>
            </a:extLst>
          </p:cNvPr>
          <p:cNvSpPr/>
          <p:nvPr/>
        </p:nvSpPr>
        <p:spPr>
          <a:xfrm>
            <a:off x="427576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E075B-E96F-146C-1548-20B44329C8F5}"/>
              </a:ext>
            </a:extLst>
          </p:cNvPr>
          <p:cNvSpPr/>
          <p:nvPr/>
        </p:nvSpPr>
        <p:spPr>
          <a:xfrm>
            <a:off x="46158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2EDD3C-7EFD-F3F1-6212-2BE9AC2A1ECE}"/>
              </a:ext>
            </a:extLst>
          </p:cNvPr>
          <p:cNvSpPr/>
          <p:nvPr/>
        </p:nvSpPr>
        <p:spPr>
          <a:xfrm>
            <a:off x="4976216" y="1012069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6F5C0D-FE71-5DB2-37BE-0DF0A7E2D0EA}"/>
              </a:ext>
            </a:extLst>
          </p:cNvPr>
          <p:cNvSpPr/>
          <p:nvPr/>
        </p:nvSpPr>
        <p:spPr>
          <a:xfrm>
            <a:off x="528522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9CBD0F-0A9E-008D-A88A-9AB3DDAAB01F}"/>
              </a:ext>
            </a:extLst>
          </p:cNvPr>
          <p:cNvSpPr/>
          <p:nvPr/>
        </p:nvSpPr>
        <p:spPr>
          <a:xfrm>
            <a:off x="560025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9DBF2F-2E6B-8F3F-98B6-EFA223E2FF4E}"/>
              </a:ext>
            </a:extLst>
          </p:cNvPr>
          <p:cNvSpPr/>
          <p:nvPr/>
        </p:nvSpPr>
        <p:spPr>
          <a:xfrm>
            <a:off x="597102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66E2A3-768F-98CF-6F12-29CB3AD2F8F5}"/>
              </a:ext>
            </a:extLst>
          </p:cNvPr>
          <p:cNvSpPr/>
          <p:nvPr/>
        </p:nvSpPr>
        <p:spPr>
          <a:xfrm>
            <a:off x="628604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EC4A79-A38A-18BF-45CB-8C804EE14C25}"/>
              </a:ext>
            </a:extLst>
          </p:cNvPr>
          <p:cNvSpPr/>
          <p:nvPr/>
        </p:nvSpPr>
        <p:spPr>
          <a:xfrm>
            <a:off x="660664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38D93A-6B2B-8AB6-3562-3EDAB85C16CE}"/>
              </a:ext>
            </a:extLst>
          </p:cNvPr>
          <p:cNvSpPr/>
          <p:nvPr/>
        </p:nvSpPr>
        <p:spPr>
          <a:xfrm>
            <a:off x="69216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996E8B-2ED8-DB76-2CAE-ECB543AC2C23}"/>
              </a:ext>
            </a:extLst>
          </p:cNvPr>
          <p:cNvSpPr/>
          <p:nvPr/>
        </p:nvSpPr>
        <p:spPr>
          <a:xfrm>
            <a:off x="726178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4E649C-9A4C-37B4-783B-0B922B236907}"/>
              </a:ext>
            </a:extLst>
          </p:cNvPr>
          <p:cNvSpPr/>
          <p:nvPr/>
        </p:nvSpPr>
        <p:spPr>
          <a:xfrm>
            <a:off x="7576803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0F9CB2-96CB-FC70-1ED1-495C3EFEFF3B}"/>
              </a:ext>
            </a:extLst>
          </p:cNvPr>
          <p:cNvSpPr/>
          <p:nvPr/>
        </p:nvSpPr>
        <p:spPr>
          <a:xfrm>
            <a:off x="7897402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5C5BB1-8687-D8B6-9260-39754C80C316}"/>
              </a:ext>
            </a:extLst>
          </p:cNvPr>
          <p:cNvSpPr/>
          <p:nvPr/>
        </p:nvSpPr>
        <p:spPr>
          <a:xfrm>
            <a:off x="4967353" y="1003704"/>
            <a:ext cx="200723" cy="211874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B788F0-FA18-5D97-1EA1-373453667B1E}"/>
              </a:ext>
            </a:extLst>
          </p:cNvPr>
          <p:cNvSpPr/>
          <p:nvPr/>
        </p:nvSpPr>
        <p:spPr>
          <a:xfrm>
            <a:off x="397923" y="3015245"/>
            <a:ext cx="4174077" cy="20201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 single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the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result, decided on your next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E296D4-8420-E335-841C-E702BBDFD152}"/>
              </a:ext>
            </a:extLst>
          </p:cNvPr>
          <p:cNvSpPr/>
          <p:nvPr/>
        </p:nvSpPr>
        <p:spPr>
          <a:xfrm>
            <a:off x="595857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#1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B0FE6E5-3E2C-969D-5051-9A2F6CFA5D84}"/>
              </a:ext>
            </a:extLst>
          </p:cNvPr>
          <p:cNvSpPr/>
          <p:nvPr/>
        </p:nvSpPr>
        <p:spPr>
          <a:xfrm>
            <a:off x="4934993" y="3014861"/>
            <a:ext cx="4017510" cy="20205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ALL group tests in advance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all the group tests in parallel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results, decode the result WITHOUT any further testing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Non-adaptive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D3FCC24-D234-0E71-0F12-5C9748237E99}"/>
              </a:ext>
            </a:extLst>
          </p:cNvPr>
          <p:cNvSpPr/>
          <p:nvPr/>
        </p:nvSpPr>
        <p:spPr>
          <a:xfrm>
            <a:off x="5048266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#2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995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A6AB08-97A3-5894-4731-F0ECCB329D96}"/>
              </a:ext>
            </a:extLst>
          </p:cNvPr>
          <p:cNvSpPr/>
          <p:nvPr/>
        </p:nvSpPr>
        <p:spPr>
          <a:xfrm>
            <a:off x="780350" y="1618154"/>
            <a:ext cx="7358288" cy="1942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aseline="-25000" dirty="0"/>
              <a:t>what if d&gt;1?</a:t>
            </a:r>
            <a:br>
              <a:rPr lang="en-US" altLang="zh-CN" sz="4400" baseline="-25000" dirty="0"/>
            </a:br>
            <a:endParaRPr lang="en-IL" sz="4400" baseline="-25000" dirty="0"/>
          </a:p>
        </p:txBody>
      </p:sp>
    </p:spTree>
    <p:extLst>
      <p:ext uri="{BB962C8B-B14F-4D97-AF65-F5344CB8AC3E}">
        <p14:creationId xmlns:p14="http://schemas.microsoft.com/office/powerpoint/2010/main" val="218377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Motivation: The Firearm Detection Problem in CCTV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Challenge: Efficiently detecting abnormal behavior within surveillance footage.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Target: Detect and locate this in hours of footage.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814" t="-3390" r="-802326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6744" t="-3390" r="-481395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86111" t="-3390" r="-297222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dirty="0"/>
                  <a:t>A matrix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1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100" dirty="0"/>
                  <a:t>, if for each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1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that contains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100" dirty="0"/>
                  <a:t> but does not contain any of the defective items.</a:t>
                </a:r>
                <a:endParaRPr lang="en-IL" sz="21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endParaRPr lang="en-IL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050" dirty="0"/>
                  <a:t> from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050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23881" r="-101117" b="-138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23881" r="-1117" b="-138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64835" r="-10111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64835" r="-1117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175" y="1268016"/>
            <a:ext cx="4415825" cy="37973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practice, tests are time consuming, therefore, non-adaptive algorithms are highly desired.</a:t>
            </a:r>
          </a:p>
          <a:p>
            <a:r>
              <a:rPr lang="en-US" dirty="0">
                <a:solidFill>
                  <a:schemeClr val="tx1"/>
                </a:solidFill>
              </a:rPr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5632955" y="2330700"/>
            <a:ext cx="3263771" cy="400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</p:spPr>
            <p:txBody>
              <a:bodyPr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RID: Random Incidence Design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  <a:blipFill>
                <a:blip r:embed="rId2"/>
                <a:stretch>
                  <a:fillRect r="-16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5538138" y="1459521"/>
          <a:ext cx="2010494" cy="1227653"/>
        </p:xfrm>
        <a:graphic>
          <a:graphicData uri="http://schemas.openxmlformats.org/drawingml/2006/table">
            <a:tbl>
              <a:tblPr firstRow="1" bandRow="1"/>
              <a:tblGrid>
                <a:gridCol w="254454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508907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54454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63362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29317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8993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5459062" y="1180118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20377" y="2271384"/>
            <a:ext cx="1127250" cy="33192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  <a:p>
                <a:r>
                  <a:rPr lang="en-US" sz="1050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/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𝑅𝐼𝐷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D29E05-9E07-ED38-06F9-649168D1A13E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</a:t>
                </a:r>
                <a:r>
                  <a:rPr lang="en-IL" dirty="0">
                    <a:solidFill>
                      <a:schemeClr val="tx1"/>
                    </a:solidFill>
                  </a:rPr>
                  <a:t>rSD: Random r-Size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5754602" y="1268016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5810876" y="1506878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7500" y="2405604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/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𝑅𝑟𝑆𝐷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5E0677-6117-E9C0-EEB6-704EAD2F484F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01" y="4069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5766780" y="1376836"/>
          <a:ext cx="2145785" cy="1305067"/>
        </p:xfrm>
        <a:graphic>
          <a:graphicData uri="http://schemas.openxmlformats.org/drawingml/2006/table">
            <a:tbl>
              <a:tblPr firstRow="1" bandRow="1"/>
              <a:tblGrid>
                <a:gridCol w="30654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30506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Each column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Chosen uniformly independently </a:t>
                </a:r>
              </a:p>
              <a:p>
                <a:r>
                  <a:rPr lang="en-US" sz="1050" dirty="0"/>
                  <a:t>Over all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050" dirty="0"/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6167329" y="2503736"/>
            <a:ext cx="1296275" cy="131005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5761787" y="1155261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RsSD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03705-F4D4-CB8F-06FF-E1D46F99F4DD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046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UTDq </a:t>
                </a:r>
                <a:r>
                  <a:rPr lang="en-IL" dirty="0">
                    <a:solidFill>
                      <a:schemeClr val="tx1"/>
                    </a:solidFill>
                  </a:rPr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50273"/>
              </p:ext>
            </p:extLst>
          </p:nvPr>
        </p:nvGraphicFramePr>
        <p:xfrm>
          <a:off x="382498" y="2969494"/>
          <a:ext cx="1844233" cy="1397404"/>
        </p:xfrm>
        <a:graphic>
          <a:graphicData uri="http://schemas.openxmlformats.org/drawingml/2006/table">
            <a:tbl>
              <a:tblPr firstRow="1" bandRow="1"/>
              <a:tblGrid>
                <a:gridCol w="233411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46682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33411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00235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10353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511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6455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07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13038" y="3149696"/>
            <a:ext cx="1289172" cy="321026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16237" y="2692495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1754" t="-4762" r="-50175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500000" t="-4762" r="-10350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78846" r="-701961" b="-3846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4920581" y="2941947"/>
            <a:ext cx="1418918" cy="6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4992099" y="3813704"/>
            <a:ext cx="1347400" cy="60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9D6F90-E8A4-DFAA-D49F-CF26E60A6598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the Function of Neural Network (NN)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4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09728" y="96190"/>
            <a:ext cx="8140846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</a:t>
            </a:r>
            <a:r>
              <a:rPr lang="en-US" altLang="zh-CN" dirty="0"/>
              <a:t>S</a:t>
            </a:r>
            <a:r>
              <a:rPr lang="zh-CN" dirty="0"/>
              <a:t>tructure of </a:t>
            </a:r>
            <a:r>
              <a:rPr lang="en-US" altLang="zh-CN" dirty="0"/>
              <a:t>Convolution </a:t>
            </a:r>
            <a:r>
              <a:rPr lang="zh-CN" dirty="0"/>
              <a:t>Neural Network</a:t>
            </a:r>
            <a:r>
              <a:rPr lang="en-US" altLang="zh-CN" dirty="0"/>
              <a:t>(CNN)</a:t>
            </a:r>
            <a:endParaRPr dirty="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" y="1038138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EE47-C631-5943-16C2-6FFE04C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02124"/>
                </a:solidFill>
                <a:latin typeface="Abadi" panose="020F0502020204030204" pitchFamily="34" charset="0"/>
              </a:rPr>
              <a:t>A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badi" panose="020F0502020204030204" pitchFamily="34" charset="0"/>
              </a:rPr>
              <a:t>ctivation Function:</a:t>
            </a:r>
            <a:endParaRPr lang="zh-CN" altLang="en-US" dirty="0"/>
          </a:p>
        </p:txBody>
      </p:sp>
      <p:pic>
        <p:nvPicPr>
          <p:cNvPr id="1026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33DE0FDD-7B05-0A4E-711E-2A94338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999384"/>
            <a:ext cx="4833829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57E1E0-FCCE-845D-4261-607CC156CD0F}"/>
              </a:ext>
            </a:extLst>
          </p:cNvPr>
          <p:cNvSpPr txBox="1"/>
          <p:nvPr/>
        </p:nvSpPr>
        <p:spPr>
          <a:xfrm>
            <a:off x="168166" y="1268044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its family members are popular stars in NN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F7FA-ACAE-214C-4A45-78554D68403F}"/>
              </a:ext>
            </a:extLst>
          </p:cNvPr>
          <p:cNvSpPr txBox="1"/>
          <p:nvPr/>
        </p:nvSpPr>
        <p:spPr>
          <a:xfrm>
            <a:off x="278523" y="2480441"/>
            <a:ext cx="269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Sigmoid is widely used for distribution of probabilities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8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0" y="182203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</p:spPr>
            <p:txBody>
              <a:bodyPr/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Suppose that we have the following machine (CNN) </a:t>
                </a:r>
              </a:p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Image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CNN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Classification Result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  <a:blipFill>
                <a:blip r:embed="rId2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0BEB-2A58-66CA-6D84-4AB7EA90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0" y="2493276"/>
            <a:ext cx="3091580" cy="15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86672-36DB-A7E9-0D64-FDA41A280A5A}"/>
              </a:ext>
            </a:extLst>
          </p:cNvPr>
          <p:cNvCxnSpPr/>
          <p:nvPr/>
        </p:nvCxnSpPr>
        <p:spPr>
          <a:xfrm>
            <a:off x="6374950" y="3300906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CA917-ACD4-FF71-8578-DB162EAD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7" y="2839527"/>
            <a:ext cx="1531118" cy="928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BC6BA-DACE-1B78-C80C-89B30A30CE03}"/>
              </a:ext>
            </a:extLst>
          </p:cNvPr>
          <p:cNvSpPr txBox="1"/>
          <p:nvPr/>
        </p:nvSpPr>
        <p:spPr>
          <a:xfrm>
            <a:off x="7268135" y="3165274"/>
            <a:ext cx="1359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Firearm? (YES/NO)</a:t>
            </a:r>
            <a:endParaRPr lang="en-IL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8A82DE-7750-7B1F-7ABE-5DAC4CACAAC5}"/>
              </a:ext>
            </a:extLst>
          </p:cNvPr>
          <p:cNvSpPr/>
          <p:nvPr/>
        </p:nvSpPr>
        <p:spPr>
          <a:xfrm>
            <a:off x="3026210" y="2493277"/>
            <a:ext cx="3091580" cy="1540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AE6FD-5E6C-1C15-0F84-403A2125D07B}"/>
              </a:ext>
            </a:extLst>
          </p:cNvPr>
          <p:cNvCxnSpPr/>
          <p:nvPr/>
        </p:nvCxnSpPr>
        <p:spPr>
          <a:xfrm>
            <a:off x="2113027" y="3301017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77EBF-6504-F9FF-59C5-E0B3E2B3061C}"/>
              </a:ext>
            </a:extLst>
          </p:cNvPr>
          <p:cNvSpPr/>
          <p:nvPr/>
        </p:nvSpPr>
        <p:spPr>
          <a:xfrm>
            <a:off x="455296" y="283952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Image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13122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" y="1187019"/>
            <a:ext cx="758891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63EE-C033-B5FB-59F5-9FF68B4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: Individual Test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1F66-254D-E9D6-809B-B8D3F44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2" y="1502391"/>
            <a:ext cx="6060782" cy="1206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43D215-D58A-5ABE-B9F5-3B26F5FEE91C}"/>
              </a:ext>
            </a:extLst>
          </p:cNvPr>
          <p:cNvSpPr txBox="1"/>
          <p:nvPr/>
        </p:nvSpPr>
        <p:spPr>
          <a:xfrm>
            <a:off x="1719073" y="2842125"/>
            <a:ext cx="537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each image individually and run a forward pass of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A56E-81D5-69DF-04A1-3789E7FF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Applying Group Test to CNN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A67B9-A533-576B-AD71-C521E6C1AB41}"/>
              </a:ext>
            </a:extLst>
          </p:cNvPr>
          <p:cNvSpPr txBox="1"/>
          <p:nvPr/>
        </p:nvSpPr>
        <p:spPr>
          <a:xfrm>
            <a:off x="482638" y="2388460"/>
            <a:ext cx="8070921" cy="22698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CN" sz="2400" dirty="0"/>
              <a:t>We build on the Neural Network developed by W</a:t>
            </a:r>
            <a:r>
              <a:rPr lang="en-IL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eixin Liang and James Zou</a:t>
            </a:r>
            <a:r>
              <a:rPr lang="en-US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 that supports group testing for images.</a:t>
            </a:r>
          </a:p>
          <a:p>
            <a:pPr defTabSz="685800">
              <a:buClrTx/>
            </a:pPr>
            <a:endParaRPr lang="en-US" altLang="en-IL" sz="2000" dirty="0">
              <a:solidFill>
                <a:srgbClr val="1F2328"/>
              </a:solidFill>
              <a:latin typeface="Abadi" panose="020B0604020104020204" pitchFamily="34" charset="0"/>
            </a:endParaRPr>
          </a:p>
          <a:p>
            <a:pPr defTabSz="685800">
              <a:buClrTx/>
            </a:pP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monospace"/>
              </a:rPr>
              <a:t>Neural Group Testing for acceler</a:t>
            </a:r>
            <a:r>
              <a:rPr lang="en-US" altLang="en-IL" sz="1800" dirty="0">
                <a:latin typeface="ui-monospace"/>
              </a:rPr>
              <a:t>ating Deep Learning, </a:t>
            </a:r>
            <a:r>
              <a:rPr lang="en-IL" altLang="en-IL" sz="1800" dirty="0">
                <a:solidFill>
                  <a:srgbClr val="1F2328"/>
                </a:solidFill>
                <a:latin typeface="ui-monospace"/>
              </a:rPr>
              <a:t>IEEE</a:t>
            </a:r>
            <a:r>
              <a:rPr lang="en-US" altLang="en-IL" sz="1800" dirty="0">
                <a:solidFill>
                  <a:srgbClr val="1F2328"/>
                </a:solidFill>
                <a:latin typeface="ui-monospace"/>
              </a:rPr>
              <a:t>,</a:t>
            </a:r>
            <a:r>
              <a:rPr lang="en-IL" altLang="en-IL" sz="1800" dirty="0">
                <a:solidFill>
                  <a:srgbClr val="1F2328"/>
                </a:solidFill>
                <a:latin typeface="ui-monospace"/>
              </a:rPr>
              <a:t> International Symposium on Information Theory, ISIT 2021</a:t>
            </a:r>
            <a:endParaRPr lang="en-US" altLang="en-IL" dirty="0">
              <a:latin typeface="Abadi" panose="020B0604020104020204" pitchFamily="34" charset="0"/>
            </a:endParaRPr>
          </a:p>
          <a:p>
            <a:pPr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CB9D1-45DD-D203-0E5B-108303D11A40}"/>
              </a:ext>
            </a:extLst>
          </p:cNvPr>
          <p:cNvSpPr txBox="1"/>
          <p:nvPr/>
        </p:nvSpPr>
        <p:spPr>
          <a:xfrm>
            <a:off x="628650" y="1175656"/>
            <a:ext cx="792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</a:rPr>
              <a:t>How we group the Images and input the CNN?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6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02F54-E5F1-0485-7CBD-7B4D255F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Design1: Pixel Merge (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F13A3-87E6-807C-2B9C-7F8DECD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18" y="2124815"/>
            <a:ext cx="636937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53F6BBF-A13E-7009-B794-4EA29E1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22" y="1352053"/>
            <a:ext cx="5081043" cy="256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428A15-9024-FDF8-A805-797C7B47A0A7}"/>
              </a:ext>
            </a:extLst>
          </p:cNvPr>
          <p:cNvSpPr txBox="1"/>
          <p:nvPr/>
        </p:nvSpPr>
        <p:spPr>
          <a:xfrm>
            <a:off x="369598" y="1531724"/>
            <a:ext cx="2935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Take the average value for each pixel in both cat and dog images before input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64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C4263-DB5F-12B8-68F7-6057DF5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Design2: Feature Merge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BA9FC-8DF1-B848-CE93-5C5C6E2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6" y="1395753"/>
            <a:ext cx="6559887" cy="1949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9671FA-E42D-4748-A91C-28D81A95CCF3}"/>
              </a:ext>
            </a:extLst>
          </p:cNvPr>
          <p:cNvSpPr txBox="1"/>
          <p:nvPr/>
        </p:nvSpPr>
        <p:spPr>
          <a:xfrm>
            <a:off x="1408295" y="3814997"/>
            <a:ext cx="501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each sample through first few layers and try to merge the features into one. Design1 is the special case of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87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61AB-57E7-E2A7-27E4-E637DB18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Design3: Tree Merge (Powerful)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0B8995-8DD3-BFC8-E492-CE5C0D5D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1193911"/>
            <a:ext cx="6858980" cy="221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C3797A-7B33-25A6-A666-65E519D0AB41}"/>
              </a:ext>
            </a:extLst>
          </p:cNvPr>
          <p:cNvSpPr txBox="1"/>
          <p:nvPr/>
        </p:nvSpPr>
        <p:spPr>
          <a:xfrm>
            <a:off x="1223982" y="3725361"/>
            <a:ext cx="5987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 samples hierarchically and recursively at different levels of CNN. The whole procedure of this looks a binary tree, the output is the root. Design 2 is also the special case of 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6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8" y="1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3EC9AB-6B12-9D3D-0EF8-583A777B3C6D}"/>
              </a:ext>
            </a:extLst>
          </p:cNvPr>
          <p:cNvGrpSpPr/>
          <p:nvPr/>
        </p:nvGrpSpPr>
        <p:grpSpPr>
          <a:xfrm>
            <a:off x="4346247" y="994172"/>
            <a:ext cx="4323601" cy="828945"/>
            <a:chOff x="1591154" y="1403302"/>
            <a:chExt cx="8779222" cy="15852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851ABA-E1EC-E2B9-D524-75E90065A8BA}"/>
                </a:ext>
              </a:extLst>
            </p:cNvPr>
            <p:cNvSpPr txBox="1"/>
            <p:nvPr/>
          </p:nvSpPr>
          <p:spPr>
            <a:xfrm>
              <a:off x="8761941" y="1844342"/>
              <a:ext cx="1608435" cy="7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 (YES/NO)</a:t>
              </a:r>
              <a:endParaRPr lang="en-IL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61BE-4ABC-C66A-4B4C-E5497D73569A}"/>
                </a:ext>
              </a:extLst>
            </p:cNvPr>
            <p:cNvSpPr/>
            <p:nvPr/>
          </p:nvSpPr>
          <p:spPr>
            <a:xfrm>
              <a:off x="4388643" y="1403302"/>
              <a:ext cx="3432654" cy="1585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76024D-CAD8-8133-AC10-78C08A72459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70" y="21959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51947C-F894-48B3-3ECB-6ECA95CB6B97}"/>
                </a:ext>
              </a:extLst>
            </p:cNvPr>
            <p:cNvSpPr/>
            <p:nvPr/>
          </p:nvSpPr>
          <p:spPr>
            <a:xfrm>
              <a:off x="1591154" y="1719283"/>
              <a:ext cx="1700036" cy="9555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Image</a:t>
              </a:r>
              <a:endParaRPr lang="en-IL" sz="105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126FFD-A3BC-17C2-D208-0CFD6F51443A}"/>
                </a:ext>
              </a:extLst>
            </p:cNvPr>
            <p:cNvCxnSpPr>
              <a:cxnSpLocks/>
            </p:cNvCxnSpPr>
            <p:nvPr/>
          </p:nvCxnSpPr>
          <p:spPr>
            <a:xfrm>
              <a:off x="7878601" y="21482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B82BDCD-6753-DB1C-0A11-368ECCE51667}"/>
              </a:ext>
            </a:extLst>
          </p:cNvPr>
          <p:cNvSpPr txBox="1"/>
          <p:nvPr/>
        </p:nvSpPr>
        <p:spPr>
          <a:xfrm>
            <a:off x="674336" y="944328"/>
            <a:ext cx="313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exploit this machine to look for firearm in CCTV (videos)?</a:t>
            </a:r>
            <a:endParaRPr lang="en-IL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DA630-BADA-4FA4-EB34-8BE1275FF0A3}"/>
              </a:ext>
            </a:extLst>
          </p:cNvPr>
          <p:cNvSpPr/>
          <p:nvPr/>
        </p:nvSpPr>
        <p:spPr>
          <a:xfrm>
            <a:off x="1428073" y="3409094"/>
            <a:ext cx="1531118" cy="9284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5F764F-B517-C40D-0534-336EF314D7D9}"/>
              </a:ext>
            </a:extLst>
          </p:cNvPr>
          <p:cNvCxnSpPr/>
          <p:nvPr/>
        </p:nvCxnSpPr>
        <p:spPr>
          <a:xfrm>
            <a:off x="3310178" y="3987640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FF15840-9FD9-5CCA-E4DA-19F6F2AE5E2B}"/>
              </a:ext>
            </a:extLst>
          </p:cNvPr>
          <p:cNvSpPr/>
          <p:nvPr/>
        </p:nvSpPr>
        <p:spPr>
          <a:xfrm>
            <a:off x="4528342" y="276763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75426-5DFE-4DFD-B62F-4DEC06E120BB}"/>
              </a:ext>
            </a:extLst>
          </p:cNvPr>
          <p:cNvSpPr/>
          <p:nvPr/>
        </p:nvSpPr>
        <p:spPr>
          <a:xfrm>
            <a:off x="4608673" y="2830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F8B9AA-D774-AC40-9303-75ECE9DECD6E}"/>
              </a:ext>
            </a:extLst>
          </p:cNvPr>
          <p:cNvSpPr/>
          <p:nvPr/>
        </p:nvSpPr>
        <p:spPr>
          <a:xfrm>
            <a:off x="4722973" y="2944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FD5176-C486-EE12-17A3-3648CC3BC020}"/>
              </a:ext>
            </a:extLst>
          </p:cNvPr>
          <p:cNvSpPr/>
          <p:nvPr/>
        </p:nvSpPr>
        <p:spPr>
          <a:xfrm>
            <a:off x="4837273" y="30591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8D910-A542-A2F1-E502-8C526AE76ACA}"/>
              </a:ext>
            </a:extLst>
          </p:cNvPr>
          <p:cNvSpPr/>
          <p:nvPr/>
        </p:nvSpPr>
        <p:spPr>
          <a:xfrm>
            <a:off x="4951573" y="31734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E76FE7-342E-9C79-E302-6825E32D4609}"/>
              </a:ext>
            </a:extLst>
          </p:cNvPr>
          <p:cNvSpPr/>
          <p:nvPr/>
        </p:nvSpPr>
        <p:spPr>
          <a:xfrm>
            <a:off x="5065873" y="32877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40970E-79E5-6376-8AE6-0917FA2B7C50}"/>
              </a:ext>
            </a:extLst>
          </p:cNvPr>
          <p:cNvSpPr/>
          <p:nvPr/>
        </p:nvSpPr>
        <p:spPr>
          <a:xfrm>
            <a:off x="5180173" y="34020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8792E-6002-6F3B-5C1B-E7FDC5D1FF1B}"/>
              </a:ext>
            </a:extLst>
          </p:cNvPr>
          <p:cNvSpPr/>
          <p:nvPr/>
        </p:nvSpPr>
        <p:spPr>
          <a:xfrm>
            <a:off x="5294473" y="35163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A33E9B-60D8-A59F-136E-AD1F191A4361}"/>
              </a:ext>
            </a:extLst>
          </p:cNvPr>
          <p:cNvSpPr/>
          <p:nvPr/>
        </p:nvSpPr>
        <p:spPr>
          <a:xfrm>
            <a:off x="5408773" y="36306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E0AE1C-6A4E-236C-B7B8-C6CF3DE69DD7}"/>
              </a:ext>
            </a:extLst>
          </p:cNvPr>
          <p:cNvSpPr/>
          <p:nvPr/>
        </p:nvSpPr>
        <p:spPr>
          <a:xfrm>
            <a:off x="5523073" y="37449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2915B0-B2CF-63DD-A4C6-476F44843D8F}"/>
              </a:ext>
            </a:extLst>
          </p:cNvPr>
          <p:cNvSpPr/>
          <p:nvPr/>
        </p:nvSpPr>
        <p:spPr>
          <a:xfrm>
            <a:off x="5637373" y="38592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2760AC-909B-8FEE-F288-E6989F14C13D}"/>
              </a:ext>
            </a:extLst>
          </p:cNvPr>
          <p:cNvSpPr/>
          <p:nvPr/>
        </p:nvSpPr>
        <p:spPr>
          <a:xfrm>
            <a:off x="5751673" y="3973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35866-46B1-F9A3-90C0-8FC859722D49}"/>
              </a:ext>
            </a:extLst>
          </p:cNvPr>
          <p:cNvSpPr/>
          <p:nvPr/>
        </p:nvSpPr>
        <p:spPr>
          <a:xfrm>
            <a:off x="5865973" y="4087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35A0606-F876-D7C5-DB77-B2D43C354161}"/>
              </a:ext>
            </a:extLst>
          </p:cNvPr>
          <p:cNvSpPr/>
          <p:nvPr/>
        </p:nvSpPr>
        <p:spPr>
          <a:xfrm>
            <a:off x="7641771" y="2686480"/>
            <a:ext cx="261802" cy="2329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EE6495-7845-D451-4D89-F2AF7B3EB78D}"/>
              </a:ext>
            </a:extLst>
          </p:cNvPr>
          <p:cNvSpPr txBox="1"/>
          <p:nvPr/>
        </p:nvSpPr>
        <p:spPr>
          <a:xfrm>
            <a:off x="7954990" y="3734840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Frames</a:t>
            </a:r>
            <a:endParaRPr lang="en-IL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B8743F-E2DA-A72B-D2D8-057AF747A194}"/>
              </a:ext>
            </a:extLst>
          </p:cNvPr>
          <p:cNvSpPr txBox="1"/>
          <p:nvPr/>
        </p:nvSpPr>
        <p:spPr>
          <a:xfrm>
            <a:off x="766796" y="2725557"/>
            <a:ext cx="313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Sure…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9243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in a nutshell..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334E-10D6-CAC7-5636-76C8237FA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/>
          <a:lstStyle/>
          <a:p>
            <a:r>
              <a:rPr lang="en-US" dirty="0"/>
              <a:t>Developed new group testing modules that implement</a:t>
            </a:r>
          </a:p>
          <a:p>
            <a:pPr lvl="1"/>
            <a:r>
              <a:rPr lang="en-US" dirty="0" err="1"/>
              <a:t>RrSD</a:t>
            </a:r>
            <a:r>
              <a:rPr lang="en-US" dirty="0"/>
              <a:t> model for non-adaptive randomized group testing algorithm.</a:t>
            </a:r>
          </a:p>
          <a:p>
            <a:pPr lvl="1"/>
            <a:r>
              <a:rPr lang="en-US" dirty="0"/>
              <a:t>Added corresponding modules/functions that perform the decoding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build our code as part of the code of the Neural Network developed by </a:t>
            </a:r>
            <a:r>
              <a:rPr lang="en-US" b="1" dirty="0"/>
              <a:t>W</a:t>
            </a:r>
            <a:r>
              <a:rPr lang="en-IL" altLang="en-IL" b="1" dirty="0" err="1">
                <a:solidFill>
                  <a:srgbClr val="1F2328"/>
                </a:solidFill>
                <a:latin typeface="ui-monospace"/>
              </a:rPr>
              <a:t>eixin</a:t>
            </a:r>
            <a:r>
              <a:rPr lang="en-IL" altLang="en-IL" b="1" dirty="0">
                <a:solidFill>
                  <a:srgbClr val="1F2328"/>
                </a:solidFill>
                <a:latin typeface="ui-monospace"/>
              </a:rPr>
              <a:t> Liang and James Zou</a:t>
            </a:r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 </a:t>
            </a:r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that supports group testing for images.</a:t>
            </a:r>
            <a:endParaRPr lang="en-US" altLang="en-IL" sz="1800" dirty="0">
              <a:latin typeface="ui-monospace"/>
            </a:endParaRP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dirty="0"/>
              <a:t>Methods</a:t>
            </a:r>
            <a:endParaRPr dirty="0"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556839" y="1216022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Programming language: python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Version control system Git and GitHub</a:t>
            </a:r>
            <a:endParaRPr lang="en-US" altLang="zh-CN"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We touched briefly what agile programming is …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Training Server: 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503GB RAM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8 x NVIDIA A40 – 49GB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000" dirty="0">
                <a:solidFill>
                  <a:srgbClr val="262626"/>
                </a:solidFill>
              </a:rPr>
              <a:t>Traning Set: Imagenet</a:t>
            </a:r>
            <a:r>
              <a:rPr lang="en-US" altLang="zh-CN" sz="2000" dirty="0">
                <a:solidFill>
                  <a:srgbClr val="262626"/>
                </a:solidFill>
              </a:rPr>
              <a:t> (</a:t>
            </a:r>
            <a:r>
              <a:rPr lang="zh-CN" sz="2000" dirty="0">
                <a:solidFill>
                  <a:srgbClr val="374151"/>
                </a:solidFill>
              </a:rPr>
              <a:t>dataset of over 14 million hand-annotated images. </a:t>
            </a:r>
            <a:r>
              <a:rPr lang="en-US" altLang="zh-CN" sz="2000" dirty="0">
                <a:solidFill>
                  <a:srgbClr val="262626"/>
                </a:solidFill>
              </a:rPr>
              <a:t>)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0C0D8-6090-0D5E-96DA-89AB437F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3" y="273844"/>
            <a:ext cx="1578741" cy="2895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/</a:t>
            </a:r>
            <a:r>
              <a:rPr lang="en-US" dirty="0" err="1"/>
              <a:t>RsSD</a:t>
            </a:r>
            <a:r>
              <a:rPr lang="en-US" dirty="0"/>
              <a:t> models: Creating the matrix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Implemented the method:</a:t>
                </a:r>
              </a:p>
              <a:p>
                <a:r>
                  <a:rPr lang="en-US" dirty="0" err="1"/>
                  <a:t>GroupTestingRrSD_ValLoader</a:t>
                </a:r>
                <a:endParaRPr lang="en-US" dirty="0"/>
              </a:p>
              <a:p>
                <a:pPr lvl="1"/>
                <a:r>
                  <a:rPr lang="en-US" dirty="0"/>
                  <a:t>Randomized an </a:t>
                </a:r>
                <a:r>
                  <a:rPr lang="en-US" dirty="0" err="1"/>
                  <a:t>RrSD</a:t>
                </a:r>
                <a:r>
                  <a:rPr lang="en-US" dirty="0"/>
                  <a:t> matrix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Created a group testing scheme to be applied to the neural network.</a:t>
                </a:r>
              </a:p>
              <a:p>
                <a:r>
                  <a:rPr lang="en-US" dirty="0"/>
                  <a:t>Size of the design chosen according to the work of </a:t>
                </a:r>
                <a:r>
                  <a:rPr lang="en-US" dirty="0" err="1"/>
                  <a:t>Bshouty</a:t>
                </a:r>
                <a:r>
                  <a:rPr lang="en-US" dirty="0"/>
                  <a:t> et al. about non-adaptive randomized GT.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  <a:blipFill>
                <a:blip r:embed="rId2"/>
                <a:stretch>
                  <a:fillRect l="-1350" t="-2052" r="-1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35808" y="1913591"/>
            <a:ext cx="1037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59878"/>
              </p:ext>
            </p:extLst>
          </p:nvPr>
        </p:nvGraphicFramePr>
        <p:xfrm>
          <a:off x="802216" y="2225946"/>
          <a:ext cx="2150779" cy="1312563"/>
        </p:xfrm>
        <a:graphic>
          <a:graphicData uri="http://schemas.openxmlformats.org/drawingml/2006/table">
            <a:tbl>
              <a:tblPr firstRow="1" bandRow="1"/>
              <a:tblGrid>
                <a:gridCol w="215077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448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8102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/</a:t>
            </a:r>
            <a:r>
              <a:rPr lang="en-US" dirty="0" err="1"/>
              <a:t>RsSD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of the models on the trained model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40" y="1345824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rPr lang="en-US" dirty="0"/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B32-9345-3528-8A6F-406FEAC1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280967"/>
            <a:ext cx="7886700" cy="994172"/>
          </a:xfrm>
        </p:spPr>
        <p:txBody>
          <a:bodyPr/>
          <a:lstStyle/>
          <a:p>
            <a:r>
              <a:rPr lang="en-US" dirty="0"/>
              <a:t>Naive Solution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89C0-391C-8636-A807-2EB411803920}"/>
              </a:ext>
            </a:extLst>
          </p:cNvPr>
          <p:cNvSpPr/>
          <p:nvPr/>
        </p:nvSpPr>
        <p:spPr>
          <a:xfrm>
            <a:off x="129784" y="2132035"/>
            <a:ext cx="905789" cy="4606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EB34F-B359-5B1D-BF8E-70865E25B288}"/>
              </a:ext>
            </a:extLst>
          </p:cNvPr>
          <p:cNvCxnSpPr>
            <a:cxnSpLocks/>
          </p:cNvCxnSpPr>
          <p:nvPr/>
        </p:nvCxnSpPr>
        <p:spPr>
          <a:xfrm>
            <a:off x="1147586" y="236762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3B3FD-6DD0-4F41-1C10-B0CFDAE04910}"/>
              </a:ext>
            </a:extLst>
          </p:cNvPr>
          <p:cNvGrpSpPr/>
          <p:nvPr/>
        </p:nvGrpSpPr>
        <p:grpSpPr>
          <a:xfrm>
            <a:off x="1758560" y="1473910"/>
            <a:ext cx="2169952" cy="1610210"/>
            <a:chOff x="6037789" y="3690182"/>
            <a:chExt cx="2893269" cy="21469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1B9C8E-0326-8DEF-367B-FD83752FDF0B}"/>
                </a:ext>
              </a:extLst>
            </p:cNvPr>
            <p:cNvSpPr/>
            <p:nvPr/>
          </p:nvSpPr>
          <p:spPr>
            <a:xfrm>
              <a:off x="6037789" y="3690182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1B70E-BA71-2DC0-B840-5A572B1ADB8D}"/>
                </a:ext>
              </a:extLst>
            </p:cNvPr>
            <p:cNvSpPr/>
            <p:nvPr/>
          </p:nvSpPr>
          <p:spPr>
            <a:xfrm>
              <a:off x="6144897" y="3774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FD2587-5B08-A6C8-1632-9AB3B08F41AD}"/>
                </a:ext>
              </a:extLst>
            </p:cNvPr>
            <p:cNvSpPr/>
            <p:nvPr/>
          </p:nvSpPr>
          <p:spPr>
            <a:xfrm>
              <a:off x="6297297" y="3926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F3FCC8-5888-BDB6-AF9C-9E177E115D08}"/>
                </a:ext>
              </a:extLst>
            </p:cNvPr>
            <p:cNvSpPr/>
            <p:nvPr/>
          </p:nvSpPr>
          <p:spPr>
            <a:xfrm>
              <a:off x="6449697" y="4078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87537-22E2-5255-B5DF-6744A8B551B4}"/>
                </a:ext>
              </a:extLst>
            </p:cNvPr>
            <p:cNvSpPr/>
            <p:nvPr/>
          </p:nvSpPr>
          <p:spPr>
            <a:xfrm>
              <a:off x="6602097" y="4231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BEE4-BAA5-8D7F-0E67-C18B28A696DF}"/>
                </a:ext>
              </a:extLst>
            </p:cNvPr>
            <p:cNvSpPr/>
            <p:nvPr/>
          </p:nvSpPr>
          <p:spPr>
            <a:xfrm>
              <a:off x="6754497" y="4383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8F7565-4D57-BFC3-7DDB-4808C0947E1F}"/>
                </a:ext>
              </a:extLst>
            </p:cNvPr>
            <p:cNvSpPr/>
            <p:nvPr/>
          </p:nvSpPr>
          <p:spPr>
            <a:xfrm>
              <a:off x="6906897" y="4536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8F089-51AD-7BF5-E9B8-10B13A6BAEDF}"/>
                </a:ext>
              </a:extLst>
            </p:cNvPr>
            <p:cNvSpPr/>
            <p:nvPr/>
          </p:nvSpPr>
          <p:spPr>
            <a:xfrm>
              <a:off x="7059297" y="4688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FE5EF6-B87B-94A6-F89C-F46764F65FF4}"/>
                </a:ext>
              </a:extLst>
            </p:cNvPr>
            <p:cNvSpPr/>
            <p:nvPr/>
          </p:nvSpPr>
          <p:spPr>
            <a:xfrm>
              <a:off x="7211697" y="4840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8E7032-FB5E-D9AD-2E21-2B2015268848}"/>
                </a:ext>
              </a:extLst>
            </p:cNvPr>
            <p:cNvSpPr/>
            <p:nvPr/>
          </p:nvSpPr>
          <p:spPr>
            <a:xfrm>
              <a:off x="7364097" y="4993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16F68D-552E-976F-4B05-D956B1AB8220}"/>
                </a:ext>
              </a:extLst>
            </p:cNvPr>
            <p:cNvSpPr/>
            <p:nvPr/>
          </p:nvSpPr>
          <p:spPr>
            <a:xfrm>
              <a:off x="7516497" y="5145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43FD33-F545-ECD0-335D-822BA93171A3}"/>
                </a:ext>
              </a:extLst>
            </p:cNvPr>
            <p:cNvSpPr/>
            <p:nvPr/>
          </p:nvSpPr>
          <p:spPr>
            <a:xfrm>
              <a:off x="7668897" y="5298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6A902-DFA6-B468-97E2-14FB5F831D83}"/>
                </a:ext>
              </a:extLst>
            </p:cNvPr>
            <p:cNvSpPr/>
            <p:nvPr/>
          </p:nvSpPr>
          <p:spPr>
            <a:xfrm>
              <a:off x="7821297" y="5450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5A8329-3457-0712-415E-16C55B04E39B}"/>
              </a:ext>
            </a:extLst>
          </p:cNvPr>
          <p:cNvSpPr/>
          <p:nvPr/>
        </p:nvSpPr>
        <p:spPr>
          <a:xfrm>
            <a:off x="1094433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Convert the video to frames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ED8671-2312-3123-DA3C-EE6177A052B1}"/>
              </a:ext>
            </a:extLst>
          </p:cNvPr>
          <p:cNvCxnSpPr>
            <a:cxnSpLocks/>
          </p:cNvCxnSpPr>
          <p:nvPr/>
        </p:nvCxnSpPr>
        <p:spPr>
          <a:xfrm>
            <a:off x="3778199" y="2336921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9286BD3-29B7-2600-AE12-C1ED05C452EA}"/>
              </a:ext>
            </a:extLst>
          </p:cNvPr>
          <p:cNvSpPr/>
          <p:nvPr/>
        </p:nvSpPr>
        <p:spPr>
          <a:xfrm>
            <a:off x="5052962" y="2191921"/>
            <a:ext cx="832321" cy="289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6B9CF-E682-DD04-3563-8774E65390BE}"/>
              </a:ext>
            </a:extLst>
          </p:cNvPr>
          <p:cNvCxnSpPr>
            <a:cxnSpLocks/>
          </p:cNvCxnSpPr>
          <p:nvPr/>
        </p:nvCxnSpPr>
        <p:spPr>
          <a:xfrm>
            <a:off x="7885501" y="2316019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F7B456-FB16-9797-802A-6644A3E1B7AE}"/>
              </a:ext>
            </a:extLst>
          </p:cNvPr>
          <p:cNvSpPr txBox="1"/>
          <p:nvPr/>
        </p:nvSpPr>
        <p:spPr>
          <a:xfrm>
            <a:off x="8217670" y="2083983"/>
            <a:ext cx="864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Firearm?</a:t>
            </a:r>
          </a:p>
          <a:p>
            <a:r>
              <a:rPr lang="en-US" sz="1050" dirty="0"/>
              <a:t> (YES/NO)</a:t>
            </a:r>
            <a:endParaRPr lang="en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CF3BB-B3FD-25E8-E7A3-8ADD5B4E22E5}"/>
              </a:ext>
            </a:extLst>
          </p:cNvPr>
          <p:cNvSpPr/>
          <p:nvPr/>
        </p:nvSpPr>
        <p:spPr>
          <a:xfrm>
            <a:off x="6456172" y="1914962"/>
            <a:ext cx="1357906" cy="843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56D0E-1490-32B7-FB1B-49BE8F8ED153}"/>
              </a:ext>
            </a:extLst>
          </p:cNvPr>
          <p:cNvCxnSpPr>
            <a:cxnSpLocks/>
          </p:cNvCxnSpPr>
          <p:nvPr/>
        </p:nvCxnSpPr>
        <p:spPr>
          <a:xfrm>
            <a:off x="6052580" y="2336921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45CF4AD-8E2A-CE70-75E2-1C0ADAAD3125}"/>
              </a:ext>
            </a:extLst>
          </p:cNvPr>
          <p:cNvSpPr/>
          <p:nvPr/>
        </p:nvSpPr>
        <p:spPr>
          <a:xfrm>
            <a:off x="4708145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Check each frame one by one 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2" grpId="0" animBg="1"/>
      <p:bldP spid="34" grpId="0"/>
      <p:bldP spid="35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8" y="166110"/>
            <a:ext cx="7334387" cy="994172"/>
          </a:xfrm>
        </p:spPr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3109563" y="3424550"/>
            <a:ext cx="3888561" cy="1208867"/>
            <a:chOff x="2373620" y="1402455"/>
            <a:chExt cx="9613027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8548115" y="2429356"/>
              <a:ext cx="1407205" cy="7671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9955320" y="2140674"/>
              <a:ext cx="2031327" cy="59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4426114" y="1402455"/>
              <a:ext cx="4122001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373620" y="2429356"/>
              <a:ext cx="2052493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3112986" y="3488588"/>
            <a:ext cx="997961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212;p24">
            <a:extLst>
              <a:ext uri="{FF2B5EF4-FFF2-40B4-BE49-F238E27FC236}">
                <a16:creationId xmlns:a16="http://schemas.microsoft.com/office/drawing/2014/main" id="{180F76D4-3A91-44F9-5682-112CD438201F}"/>
              </a:ext>
            </a:extLst>
          </p:cNvPr>
          <p:cNvGrpSpPr/>
          <p:nvPr/>
        </p:nvGrpSpPr>
        <p:grpSpPr>
          <a:xfrm>
            <a:off x="1394389" y="3424550"/>
            <a:ext cx="1648350" cy="1300275"/>
            <a:chOff x="1034386" y="4655913"/>
            <a:chExt cx="2197800" cy="1733700"/>
          </a:xfrm>
        </p:grpSpPr>
        <p:sp>
          <p:nvSpPr>
            <p:cNvPr id="11" name="Google Shape;213;p24">
              <a:extLst>
                <a:ext uri="{FF2B5EF4-FFF2-40B4-BE49-F238E27FC236}">
                  <a16:creationId xmlns:a16="http://schemas.microsoft.com/office/drawing/2014/main" id="{F1444643-47D2-3F97-0C1B-48C91E7940F7}"/>
                </a:ext>
              </a:extLst>
            </p:cNvPr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4;p24">
              <a:extLst>
                <a:ext uri="{FF2B5EF4-FFF2-40B4-BE49-F238E27FC236}">
                  <a16:creationId xmlns:a16="http://schemas.microsoft.com/office/drawing/2014/main" id="{A5CC1F32-90B4-1C11-EF10-29E1B3325FE5}"/>
                </a:ext>
              </a:extLst>
            </p:cNvPr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5;p24">
              <a:extLst>
                <a:ext uri="{FF2B5EF4-FFF2-40B4-BE49-F238E27FC236}">
                  <a16:creationId xmlns:a16="http://schemas.microsoft.com/office/drawing/2014/main" id="{93E52847-FB45-2909-AC53-69F85C96BB5C}"/>
                </a:ext>
              </a:extLst>
            </p:cNvPr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6;p24">
              <a:extLst>
                <a:ext uri="{FF2B5EF4-FFF2-40B4-BE49-F238E27FC236}">
                  <a16:creationId xmlns:a16="http://schemas.microsoft.com/office/drawing/2014/main" id="{233C9CAE-B0AE-36E5-6D5E-D9E7A547A123}"/>
                </a:ext>
              </a:extLst>
            </p:cNvPr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17;p24">
              <a:extLst>
                <a:ext uri="{FF2B5EF4-FFF2-40B4-BE49-F238E27FC236}">
                  <a16:creationId xmlns:a16="http://schemas.microsoft.com/office/drawing/2014/main" id="{3940C3A9-1EBE-F11D-4F2E-4395F1E3779A}"/>
                </a:ext>
              </a:extLst>
            </p:cNvPr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8;p24">
              <a:extLst>
                <a:ext uri="{FF2B5EF4-FFF2-40B4-BE49-F238E27FC236}">
                  <a16:creationId xmlns:a16="http://schemas.microsoft.com/office/drawing/2014/main" id="{D5B79086-2342-D5CD-B1E7-9225F92C25BB}"/>
                </a:ext>
              </a:extLst>
            </p:cNvPr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" name="表格 35">
            <a:extLst>
              <a:ext uri="{FF2B5EF4-FFF2-40B4-BE49-F238E27FC236}">
                <a16:creationId xmlns:a16="http://schemas.microsoft.com/office/drawing/2014/main" id="{B2A60FCA-4260-8AF0-0FEE-BBF6B6145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94828"/>
              </p:ext>
            </p:extLst>
          </p:nvPr>
        </p:nvGraphicFramePr>
        <p:xfrm>
          <a:off x="2157466" y="1490183"/>
          <a:ext cx="2575685" cy="1381680"/>
        </p:xfrm>
        <a:graphic>
          <a:graphicData uri="http://schemas.openxmlformats.org/drawingml/2006/table">
            <a:tbl>
              <a:tblPr firstRow="1" bandRow="1"/>
              <a:tblGrid>
                <a:gridCol w="367955">
                  <a:extLst>
                    <a:ext uri="{9D8B030D-6E8A-4147-A177-3AD203B41FA5}">
                      <a16:colId xmlns:a16="http://schemas.microsoft.com/office/drawing/2014/main" val="330984925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2397100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50719503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08857407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734635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1586107769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88063231"/>
                    </a:ext>
                  </a:extLst>
                </a:gridCol>
              </a:tblGrid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9032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3094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23225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72185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00816A28-51E8-5E29-22BE-588D7E3ABD7B}"/>
              </a:ext>
            </a:extLst>
          </p:cNvPr>
          <p:cNvSpPr/>
          <p:nvPr/>
        </p:nvSpPr>
        <p:spPr>
          <a:xfrm>
            <a:off x="2157466" y="1848329"/>
            <a:ext cx="2575685" cy="319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EAAB7129-A33A-103B-13A8-80068F0EEFE0}"/>
              </a:ext>
            </a:extLst>
          </p:cNvPr>
          <p:cNvCxnSpPr/>
          <p:nvPr/>
        </p:nvCxnSpPr>
        <p:spPr>
          <a:xfrm rot="5400000">
            <a:off x="1170324" y="2377209"/>
            <a:ext cx="1358607" cy="549653"/>
          </a:xfrm>
          <a:prstGeom prst="curvedConnector3">
            <a:avLst>
              <a:gd name="adj1" fmla="val 1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oogle Shape;204;p24">
            <a:extLst>
              <a:ext uri="{FF2B5EF4-FFF2-40B4-BE49-F238E27FC236}">
                <a16:creationId xmlns:a16="http://schemas.microsoft.com/office/drawing/2014/main" id="{9A361B12-DACE-0B81-D741-C489262BBB0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154225" y="2056531"/>
            <a:ext cx="1433054" cy="1802535"/>
          </a:xfrm>
          <a:prstGeom prst="straightConnector1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4C2B566-5248-60B3-1C33-881C623938BA}"/>
              </a:ext>
            </a:extLst>
          </p:cNvPr>
          <p:cNvSpPr/>
          <p:nvPr/>
        </p:nvSpPr>
        <p:spPr>
          <a:xfrm>
            <a:off x="4953000" y="1457149"/>
            <a:ext cx="402451" cy="1447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9AF811E-A4B0-38B5-EBD5-AC2D763955A7}"/>
              </a:ext>
            </a:extLst>
          </p:cNvPr>
          <p:cNvSpPr/>
          <p:nvPr/>
        </p:nvSpPr>
        <p:spPr>
          <a:xfrm>
            <a:off x="4953000" y="1839964"/>
            <a:ext cx="402451" cy="369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Google Shape;204;p24">
            <a:extLst>
              <a:ext uri="{FF2B5EF4-FFF2-40B4-BE49-F238E27FC236}">
                <a16:creationId xmlns:a16="http://schemas.microsoft.com/office/drawing/2014/main" id="{56DF69D4-E3C3-0034-7AC1-C2AFBCFFDB58}"/>
              </a:ext>
            </a:extLst>
          </p:cNvPr>
          <p:cNvCxnSpPr>
            <a:cxnSpLocks/>
          </p:cNvCxnSpPr>
          <p:nvPr/>
        </p:nvCxnSpPr>
        <p:spPr>
          <a:xfrm>
            <a:off x="5441983" y="2103427"/>
            <a:ext cx="699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400E07F4-7E4D-3AC5-622D-92C3E168283B}"/>
              </a:ext>
            </a:extLst>
          </p:cNvPr>
          <p:cNvSpPr/>
          <p:nvPr/>
        </p:nvSpPr>
        <p:spPr>
          <a:xfrm>
            <a:off x="6227840" y="1738116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Defective set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116BE-B5D4-ADF0-5BFF-E60A9EA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the accuracy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B18EFB-8455-2154-5120-EFF6D740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52</a:t>
            </a:fld>
            <a:endParaRPr lang="en-US" dirty="0"/>
          </a:p>
        </p:txBody>
      </p:sp>
      <p:cxnSp>
        <p:nvCxnSpPr>
          <p:cNvPr id="6" name="Google Shape;204;p24">
            <a:extLst>
              <a:ext uri="{FF2B5EF4-FFF2-40B4-BE49-F238E27FC236}">
                <a16:creationId xmlns:a16="http://schemas.microsoft.com/office/drawing/2014/main" id="{E26BD54D-FEE9-0CEB-F94D-DA882FE81126}"/>
              </a:ext>
            </a:extLst>
          </p:cNvPr>
          <p:cNvCxnSpPr>
            <a:cxnSpLocks/>
          </p:cNvCxnSpPr>
          <p:nvPr/>
        </p:nvCxnSpPr>
        <p:spPr>
          <a:xfrm flipV="1">
            <a:off x="4006553" y="3183795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204;p24">
            <a:extLst>
              <a:ext uri="{FF2B5EF4-FFF2-40B4-BE49-F238E27FC236}">
                <a16:creationId xmlns:a16="http://schemas.microsoft.com/office/drawing/2014/main" id="{98576B11-3BA3-4F1B-0076-045E31AF1C1A}"/>
              </a:ext>
            </a:extLst>
          </p:cNvPr>
          <p:cNvCxnSpPr>
            <a:cxnSpLocks/>
          </p:cNvCxnSpPr>
          <p:nvPr/>
        </p:nvCxnSpPr>
        <p:spPr>
          <a:xfrm>
            <a:off x="3926787" y="2417888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205;p24">
            <a:extLst>
              <a:ext uri="{FF2B5EF4-FFF2-40B4-BE49-F238E27FC236}">
                <a16:creationId xmlns:a16="http://schemas.microsoft.com/office/drawing/2014/main" id="{40E97928-AE6D-4BEC-762A-C60DAB734F06}"/>
              </a:ext>
            </a:extLst>
          </p:cNvPr>
          <p:cNvSpPr txBox="1"/>
          <p:nvPr/>
        </p:nvSpPr>
        <p:spPr>
          <a:xfrm>
            <a:off x="4695083" y="2767715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C518842-96FB-FFB0-EC61-98805F14E783}"/>
              </a:ext>
            </a:extLst>
          </p:cNvPr>
          <p:cNvSpPr/>
          <p:nvPr/>
        </p:nvSpPr>
        <p:spPr>
          <a:xfrm>
            <a:off x="2645700" y="3202590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Decoded Defective set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9840B1-56DC-CF86-66D2-69E48DB95775}"/>
              </a:ext>
            </a:extLst>
          </p:cNvPr>
          <p:cNvSpPr/>
          <p:nvPr/>
        </p:nvSpPr>
        <p:spPr>
          <a:xfrm>
            <a:off x="2619149" y="2075740"/>
            <a:ext cx="1281087" cy="6620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Actual Defective 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0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adopt the trained CNNs to work with any size of group?</a:t>
            </a:r>
          </a:p>
          <a:p>
            <a:r>
              <a:rPr lang="en-US" altLang="zh-CN" dirty="0"/>
              <a:t>Further investigate the performance of group testing algorithms on these settings.</a:t>
            </a:r>
            <a:endParaRPr lang="en-US" dirty="0"/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2F05F3-F2DC-62C4-EBC8-13CC1F444B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1512">
            <a:off x="480836" y="1689309"/>
            <a:ext cx="3638124" cy="27296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B7E4C7-360E-E1C1-78A5-9C40E086F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99973">
            <a:off x="4733361" y="451197"/>
            <a:ext cx="3891002" cy="389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22F-A425-D670-48D2-D5B227E7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" y="-66251"/>
            <a:ext cx="7886700" cy="994172"/>
          </a:xfrm>
        </p:spPr>
        <p:txBody>
          <a:bodyPr/>
          <a:lstStyle/>
          <a:p>
            <a:r>
              <a: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Inference Time Bottleneck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452C76-AD13-6527-0A2A-8754EAF34CDA}"/>
              </a:ext>
            </a:extLst>
          </p:cNvPr>
          <p:cNvSpPr/>
          <p:nvPr/>
        </p:nvSpPr>
        <p:spPr>
          <a:xfrm>
            <a:off x="140166" y="3866227"/>
            <a:ext cx="1545399" cy="56657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Standard CCTV frame rate is 30FPS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FE2B09-56E6-F7FE-DA41-8EC03B06EF9C}"/>
              </a:ext>
            </a:extLst>
          </p:cNvPr>
          <p:cNvGrpSpPr/>
          <p:nvPr/>
        </p:nvGrpSpPr>
        <p:grpSpPr>
          <a:xfrm>
            <a:off x="140167" y="2263049"/>
            <a:ext cx="8952164" cy="1610210"/>
            <a:chOff x="186888" y="3017398"/>
            <a:chExt cx="11936219" cy="2146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4BBA05-3491-FAAE-876A-37EFC96CFF21}"/>
                </a:ext>
              </a:extLst>
            </p:cNvPr>
            <p:cNvSpPr/>
            <p:nvPr/>
          </p:nvSpPr>
          <p:spPr>
            <a:xfrm>
              <a:off x="186888" y="3894898"/>
              <a:ext cx="1207718" cy="6142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CCTV</a:t>
              </a:r>
              <a:endParaRPr lang="en-IL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C1CE02-249F-86E5-38E6-33498D12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57" y="4209012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8DC8B5-9A5F-ABC5-C042-1E3F38CC8596}"/>
                </a:ext>
              </a:extLst>
            </p:cNvPr>
            <p:cNvGrpSpPr/>
            <p:nvPr/>
          </p:nvGrpSpPr>
          <p:grpSpPr>
            <a:xfrm>
              <a:off x="2358589" y="3017398"/>
              <a:ext cx="2893269" cy="2146947"/>
              <a:chOff x="6037789" y="3690182"/>
              <a:chExt cx="2893269" cy="214694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7A197F-36B2-EB0E-82D5-EECA65EE28BC}"/>
                  </a:ext>
                </a:extLst>
              </p:cNvPr>
              <p:cNvSpPr/>
              <p:nvPr/>
            </p:nvSpPr>
            <p:spPr>
              <a:xfrm>
                <a:off x="6037789" y="3690182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DC13-5094-9627-75C0-188A230D8D1D}"/>
                  </a:ext>
                </a:extLst>
              </p:cNvPr>
              <p:cNvSpPr/>
              <p:nvPr/>
            </p:nvSpPr>
            <p:spPr>
              <a:xfrm>
                <a:off x="6144897" y="3774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8DCF067-8A94-C440-8625-0EAD2B43F382}"/>
                  </a:ext>
                </a:extLst>
              </p:cNvPr>
              <p:cNvSpPr/>
              <p:nvPr/>
            </p:nvSpPr>
            <p:spPr>
              <a:xfrm>
                <a:off x="6297297" y="3926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D3A056-942F-AB5C-34A5-0EF079C67F14}"/>
                  </a:ext>
                </a:extLst>
              </p:cNvPr>
              <p:cNvSpPr/>
              <p:nvPr/>
            </p:nvSpPr>
            <p:spPr>
              <a:xfrm>
                <a:off x="6449697" y="4078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02250E-6021-D967-B911-B679D64A008D}"/>
                  </a:ext>
                </a:extLst>
              </p:cNvPr>
              <p:cNvSpPr/>
              <p:nvPr/>
            </p:nvSpPr>
            <p:spPr>
              <a:xfrm>
                <a:off x="6602097" y="4231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4211C1-1302-51EE-D33C-378AA7F6D98E}"/>
                  </a:ext>
                </a:extLst>
              </p:cNvPr>
              <p:cNvSpPr/>
              <p:nvPr/>
            </p:nvSpPr>
            <p:spPr>
              <a:xfrm>
                <a:off x="6754497" y="4383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A25C4D-1616-8C9D-3684-EBC76DDD4FFA}"/>
                  </a:ext>
                </a:extLst>
              </p:cNvPr>
              <p:cNvSpPr/>
              <p:nvPr/>
            </p:nvSpPr>
            <p:spPr>
              <a:xfrm>
                <a:off x="6906897" y="4536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E279F6-5A83-6757-B29C-78572B9FE5FD}"/>
                  </a:ext>
                </a:extLst>
              </p:cNvPr>
              <p:cNvSpPr/>
              <p:nvPr/>
            </p:nvSpPr>
            <p:spPr>
              <a:xfrm>
                <a:off x="7059297" y="4688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5DF812-2677-C4AA-0ABE-37918327BA51}"/>
                  </a:ext>
                </a:extLst>
              </p:cNvPr>
              <p:cNvSpPr/>
              <p:nvPr/>
            </p:nvSpPr>
            <p:spPr>
              <a:xfrm>
                <a:off x="7211697" y="4840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C27D49-266D-CF62-41EB-90AB662432E2}"/>
                  </a:ext>
                </a:extLst>
              </p:cNvPr>
              <p:cNvSpPr/>
              <p:nvPr/>
            </p:nvSpPr>
            <p:spPr>
              <a:xfrm>
                <a:off x="7364097" y="4993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28F275-E2A5-A01D-2E41-5179E784B0A4}"/>
                  </a:ext>
                </a:extLst>
              </p:cNvPr>
              <p:cNvSpPr/>
              <p:nvPr/>
            </p:nvSpPr>
            <p:spPr>
              <a:xfrm>
                <a:off x="7516497" y="5145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497510C-3192-EE5E-A419-F58F41D133BB}"/>
                  </a:ext>
                </a:extLst>
              </p:cNvPr>
              <p:cNvSpPr/>
              <p:nvPr/>
            </p:nvSpPr>
            <p:spPr>
              <a:xfrm>
                <a:off x="7668897" y="5298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C99945-A7C9-01B5-384E-27D57873B3C6}"/>
                  </a:ext>
                </a:extLst>
              </p:cNvPr>
              <p:cNvSpPr/>
              <p:nvPr/>
            </p:nvSpPr>
            <p:spPr>
              <a:xfrm>
                <a:off x="7821297" y="5450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4E1DD-B57B-0F02-7A8D-232F3641DACD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42" y="4168080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2FC493-9F2D-74EF-D2F2-6E8B7CEE2A40}"/>
                </a:ext>
              </a:extLst>
            </p:cNvPr>
            <p:cNvSpPr/>
            <p:nvPr/>
          </p:nvSpPr>
          <p:spPr>
            <a:xfrm>
              <a:off x="6751125" y="397474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6F96ED-F46A-FCD8-F484-B31BE466F9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844" y="414021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1D12E-7D17-EA53-5180-06C650BF5593}"/>
                </a:ext>
              </a:extLst>
            </p:cNvPr>
            <p:cNvSpPr txBox="1"/>
            <p:nvPr/>
          </p:nvSpPr>
          <p:spPr>
            <a:xfrm>
              <a:off x="10970738" y="3830829"/>
              <a:ext cx="115236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</a:t>
              </a:r>
            </a:p>
            <a:p>
              <a:r>
                <a:rPr lang="en-US" sz="1050" dirty="0"/>
                <a:t> (YES/NO)</a:t>
              </a:r>
              <a:endParaRPr lang="en-IL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36F359-173E-D0C6-8A9E-4874FA085E3E}"/>
                </a:ext>
              </a:extLst>
            </p:cNvPr>
            <p:cNvSpPr/>
            <p:nvPr/>
          </p:nvSpPr>
          <p:spPr>
            <a:xfrm>
              <a:off x="8622072" y="3605467"/>
              <a:ext cx="1810541" cy="11252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122113-C638-863B-7F53-28824E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8083949" y="416808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4FC4DD-0C52-B3B9-B563-CDE961D72786}"/>
              </a:ext>
            </a:extLst>
          </p:cNvPr>
          <p:cNvCxnSpPr>
            <a:cxnSpLocks/>
          </p:cNvCxnSpPr>
          <p:nvPr/>
        </p:nvCxnSpPr>
        <p:spPr>
          <a:xfrm>
            <a:off x="1624680" y="413856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/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Frames for 1hour: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30×3600= 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frames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DB0B5A-1F50-A747-A99D-9F9EDCB6B2BD}"/>
              </a:ext>
            </a:extLst>
          </p:cNvPr>
          <p:cNvCxnSpPr>
            <a:cxnSpLocks/>
          </p:cNvCxnSpPr>
          <p:nvPr/>
        </p:nvCxnSpPr>
        <p:spPr>
          <a:xfrm>
            <a:off x="5115013" y="3687350"/>
            <a:ext cx="3806426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2386234-BAD6-FB78-C6D9-53DB22967068}"/>
              </a:ext>
            </a:extLst>
          </p:cNvPr>
          <p:cNvSpPr/>
          <p:nvPr/>
        </p:nvSpPr>
        <p:spPr>
          <a:xfrm>
            <a:off x="5070001" y="3788726"/>
            <a:ext cx="1683509" cy="62384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Inference GPU time: 100s for a single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/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×100≥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  seconds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149E3B5-4BCD-4949-CF7A-D72FC507532B}"/>
              </a:ext>
            </a:extLst>
          </p:cNvPr>
          <p:cNvSpPr/>
          <p:nvPr/>
        </p:nvSpPr>
        <p:spPr>
          <a:xfrm>
            <a:off x="8419493" y="3849909"/>
            <a:ext cx="400609" cy="272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79D72E00-23AE-6974-3989-53C3EEDBD6F1}"/>
              </a:ext>
            </a:extLst>
          </p:cNvPr>
          <p:cNvSpPr/>
          <p:nvPr/>
        </p:nvSpPr>
        <p:spPr>
          <a:xfrm>
            <a:off x="6124022" y="4501587"/>
            <a:ext cx="1658436" cy="497909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~85days</a:t>
            </a:r>
          </a:p>
        </p:txBody>
      </p:sp>
      <p:sp>
        <p:nvSpPr>
          <p:cNvPr id="3" name="Google Shape;184;p21">
            <a:extLst>
              <a:ext uri="{FF2B5EF4-FFF2-40B4-BE49-F238E27FC236}">
                <a16:creationId xmlns:a16="http://schemas.microsoft.com/office/drawing/2014/main" id="{224E8282-4D40-1D4B-03BE-AD035869D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53" y="814108"/>
            <a:ext cx="8520600" cy="74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Issue: High inference time. Not suitable for real-time CCTV analysis.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Millions of frames = Significant delay.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</a:t>
            </a:r>
            <a:endParaRPr dirty="0"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 (cont.)</a:t>
            </a:r>
            <a:endParaRPr dirty="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</TotalTime>
  <Words>3286</Words>
  <Application>Microsoft Office PowerPoint</Application>
  <PresentationFormat>全屏显示(16:9)</PresentationFormat>
  <Paragraphs>865</Paragraphs>
  <Slides>54</Slides>
  <Notes>15</Notes>
  <HiddenSlides>2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67" baseType="lpstr">
      <vt:lpstr>Calibri</vt:lpstr>
      <vt:lpstr>Lato</vt:lpstr>
      <vt:lpstr>Tenorite</vt:lpstr>
      <vt:lpstr>Times New Roman</vt:lpstr>
      <vt:lpstr>Cambria Math</vt:lpstr>
      <vt:lpstr>Calibri Light</vt:lpstr>
      <vt:lpstr>ui-monospace</vt:lpstr>
      <vt:lpstr>Abadi</vt:lpstr>
      <vt:lpstr>Arial</vt:lpstr>
      <vt:lpstr>Merriweather Sans</vt:lpstr>
      <vt:lpstr>Simple Light</vt:lpstr>
      <vt:lpstr>Office Theme</vt:lpstr>
      <vt:lpstr>1_Office Theme</vt:lpstr>
      <vt:lpstr>Accelerating Abnormal-Behavior Detection  in Surveillance Video via  Deep Neural Networks &amp;Group Testing Methods </vt:lpstr>
      <vt:lpstr>Motivation: The Firearm Detection Problem in CCTV</vt:lpstr>
      <vt:lpstr>Motivation</vt:lpstr>
      <vt:lpstr>Motivation</vt:lpstr>
      <vt:lpstr>Naive Solution</vt:lpstr>
      <vt:lpstr>Inference Time Bottleneck</vt:lpstr>
      <vt:lpstr>Solution : Group testing</vt:lpstr>
      <vt:lpstr>Solution : Group testing (cont.)</vt:lpstr>
      <vt:lpstr>Let’s take a deeper look… </vt:lpstr>
      <vt:lpstr>What is Group testing?</vt:lpstr>
      <vt:lpstr>What is Group Testing?</vt:lpstr>
      <vt:lpstr>Example : The king and the wine riddle</vt:lpstr>
      <vt:lpstr>PowerPoint 演示文稿</vt:lpstr>
      <vt:lpstr>Example : The king and the wine riddle</vt:lpstr>
      <vt:lpstr>PowerPoint 演示文稿</vt:lpstr>
      <vt:lpstr>PowerPoint 演示文稿</vt:lpstr>
      <vt:lpstr>Discussion</vt:lpstr>
      <vt:lpstr>So far …</vt:lpstr>
      <vt:lpstr>PowerPoint 演示文稿</vt:lpstr>
      <vt:lpstr>(n,I)-Disjunct Matrix</vt:lpstr>
      <vt:lpstr>Random vs. Deterministic Non adaptive Algorithms for GT</vt:lpstr>
      <vt:lpstr>Pool Design Models: RID</vt:lpstr>
      <vt:lpstr>Pool Design Models: RrSD</vt:lpstr>
      <vt:lpstr>Pool Design Models: RsSD</vt:lpstr>
      <vt:lpstr>Pool Design Models: UTDq</vt:lpstr>
      <vt:lpstr>Recall the Function of Neural Network (NN)</vt:lpstr>
      <vt:lpstr>The Structure of Convolution Neural Network(CNN)</vt:lpstr>
      <vt:lpstr>Activation Function:</vt:lpstr>
      <vt:lpstr>Convolution:</vt:lpstr>
      <vt:lpstr>Example:</vt:lpstr>
      <vt:lpstr>Pooling:</vt:lpstr>
      <vt:lpstr>Flatening:</vt:lpstr>
      <vt:lpstr>Fully connected NN:</vt:lpstr>
      <vt:lpstr>Baseline : Individual Test</vt:lpstr>
      <vt:lpstr>Applying Group Test to CNN</vt:lpstr>
      <vt:lpstr>Design1: Pixel Merge (Mixup)</vt:lpstr>
      <vt:lpstr>GT and CNN marriage</vt:lpstr>
      <vt:lpstr>Design2: Feature Merge</vt:lpstr>
      <vt:lpstr>Design3: Tree Merge (Powerful)</vt:lpstr>
      <vt:lpstr>Our Work in a nutshell.. </vt:lpstr>
      <vt:lpstr>Methods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RrSD/RsSD models: Creating the matrix </vt:lpstr>
      <vt:lpstr>Implementing RrSD/RsSD model: Creating the wrapper function</vt:lpstr>
      <vt:lpstr>Performance of the models on the trained model </vt:lpstr>
      <vt:lpstr>Building Simulator</vt:lpstr>
      <vt:lpstr>Why We Need This</vt:lpstr>
      <vt:lpstr>What We Do</vt:lpstr>
      <vt:lpstr>How the Simulator Works</vt:lpstr>
      <vt:lpstr>Calculating the accuracy</vt:lpstr>
      <vt:lpstr>Further direction to investigate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 </dc:title>
  <cp:lastModifiedBy>Jack Tang</cp:lastModifiedBy>
  <cp:revision>20</cp:revision>
  <dcterms:modified xsi:type="dcterms:W3CDTF">2023-09-05T19:06:53Z</dcterms:modified>
</cp:coreProperties>
</file>